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embeddedFontLst>
    <p:embeddedFont>
      <p:font typeface="Inter" panose="020B0604020202020204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e56fa3329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e56fa3329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6e56fa3329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6e56fa3329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6e56fa3329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6e56fa3329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e56fa3329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6e56fa3329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6e56fa3329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6e56fa3329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6e56fa3329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6e56fa3329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6e56fa3329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6e56fa3329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6e56fa3329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6e56fa3329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6e56fa3329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6e56fa3329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6e56fa3329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6e56fa3329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6e56fa3329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6e56fa3329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6e56fa3329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6e56fa3329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6e56fa3329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6e56fa3329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6e56fa3329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6e56fa3329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6e56fa3329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6e56fa3329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6e56fa3329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6e56fa3329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e56fa3329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e56fa3329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6e56fa332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6e56fa332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e56fa3329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6e56fa3329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6e56fa3329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6e56fa3329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e56fa3329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6e56fa3329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6e56fa3329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6e56fa3329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6e56fa3329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e56fa3329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 title="Tło youtube Pod Zaglami.png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-34575"/>
            <a:ext cx="9205468" cy="517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>
            <a:spLocks noGrp="1"/>
          </p:cNvSpPr>
          <p:nvPr>
            <p:ph type="ctrTitle"/>
          </p:nvPr>
        </p:nvSpPr>
        <p:spPr>
          <a:xfrm>
            <a:off x="268483" y="1382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Bezpieczeństwo i ratownictwo </a:t>
            </a:r>
            <a:endParaRPr sz="5400" b="1"/>
          </a:p>
        </p:txBody>
      </p:sp>
      <p:pic>
        <p:nvPicPr>
          <p:cNvPr id="101" name="Google Shape;101;p25" title="logo pod zaglami KOŁO Szkolenia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Jak postąpić w razie awarii</a:t>
            </a:r>
            <a:endParaRPr/>
          </a:p>
        </p:txBody>
      </p:sp>
      <p:sp>
        <p:nvSpPr>
          <p:cNvPr id="170" name="Google Shape;170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82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Zapobiegaj powiększaniu się szkody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Ustal co się stało i co mogło być powodem awarii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Zgłoś możliwie szybko awarię armatorowi 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Postępuj zgodnie ze wskazówkami armatora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 ile nie jest to konieczne nie podejmuj prób usunięcia awarii samodzielnie (szczególnie bez konsultacji z armatorem)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Jeżeli odpowiedzialność za szkodę leży po stronie armatora zabezpiecz odpowiednią dokumentację np. zdjęciową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 przypadku większych awarii oraz zdarzeń z udziałem innych jednostek należy skontaktować się również z jednostką policji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1" name="Google Shape;171;p34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Jak postąpić w razie pożaru</a:t>
            </a:r>
            <a:endParaRPr/>
          </a:p>
        </p:txBody>
      </p:sp>
      <p:sp>
        <p:nvSpPr>
          <p:cNvPr id="177" name="Google Shape;17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82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  Ogłosić alarm pożarowy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  Zlokalizować źródło pożaru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1. Pożar w kambuzie – zakręcamy zawór gazu, gasimy kocem gaśniczym lub gaśnicą jeśli nie dysponujemy kocem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2.  Pożar instalacji elektrycznej – nie używamy wody do gaszenia, wyłączamy silnik i odłączamy akumulator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3.  Pożar silnika – nie otwieramy pokrywy silnika, zakręcamy dopływ paliwa przy zbiorniku, używamy gaśnicy śniegowej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78" name="Google Shape;178;p35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Jak postąpić w razie przecieku</a:t>
            </a:r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82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Lokalizacja miejsca przecieku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Zastosowanie możliwych do zabezpieczenia środków (szmaty, szafki, ubrania)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Obranie kursu do najbliższego portu/brzegu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Wezwanie pomocy (asysty) w przypadku poważniejszej awarii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5" name="Google Shape;185;p36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Jak postąpić w razie opuszczenia jachtu</a:t>
            </a:r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57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Nie opuszczaj jednostki, jeśli ona nie opuści Ciebie pierwsza... Nawet sponiewierany, uszkodzony jacht będzie lepszym schronieniem niż gumowa tratwa!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Jak opuścić jednostkę?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Jeżeli okoliczności nas już do tego zmuszą, najważniejsze jest nie utonąć w trakcie ewakuacji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Strach, zamieszanie, strata energii związana z ewakuacją. To wszystko powoduje, że najwięcej ludzi traci życie właśnie w pierwszej fazie przetrwania.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Następny krok to znaleźć sposób by ochronić się przed czynnikami zewnętrznymi (zimno, wiatr, słońce, sól).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2" name="Google Shape;192;p37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Jak postąpić w razie opuszczenia jachtu</a:t>
            </a:r>
            <a:endParaRPr/>
          </a:p>
        </p:txBody>
      </p:sp>
      <p:sp>
        <p:nvSpPr>
          <p:cNvPr id="198" name="Google Shape;198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57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Im większa jednostka, tym istotniejsze staje się odpłynięcie od niej na bezpieczną odległość.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 pewnych okolicznościach  zawirowania jakie towarzyszą tonięciu kadłuba mogą wessać rozbitka razem z tratwą.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Dopiero gdy ocean pochłonie swoją ofiarę, rozsądnie jest wrócić na miejsce dramatu i pozbierać nadające się do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użycia rzeczy, które nie utonęły.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 przypadku pożaru jednostki, należy oddalać się pod wiatr, by uniknąć rozlanej ropy, dymu i palących się szczątków.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9" name="Google Shape;199;p38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Przetrwanie na tratwie</a:t>
            </a:r>
            <a:endParaRPr/>
          </a:p>
        </p:txBody>
      </p:sp>
      <p:sp>
        <p:nvSpPr>
          <p:cNvPr id="205" name="Google Shape;205;p39"/>
          <p:cNvSpPr txBox="1">
            <a:spLocks noGrp="1"/>
          </p:cNvSpPr>
          <p:nvPr>
            <p:ph type="body" idx="1"/>
          </p:nvPr>
        </p:nvSpPr>
        <p:spPr>
          <a:xfrm>
            <a:off x="164775" y="1017725"/>
            <a:ext cx="3041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 ze sobą zabrać?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EPIRB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ręczną odsalarkę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ręczne radio VHF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ręczny GPS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jak najwięcej wody i ubrań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nóż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zestaw do łowienia ryb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flary dymne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latarkę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lusterko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6" name="Google Shape;206;p39"/>
          <p:cNvSpPr txBox="1"/>
          <p:nvPr/>
        </p:nvSpPr>
        <p:spPr>
          <a:xfrm>
            <a:off x="3128700" y="1017725"/>
            <a:ext cx="53238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Jak się zachować?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Zabezpiecz się przed wiatrem, nawet niezbyt zimny, zwiększy zagrożenie hipotermią. Wiatr o sile 3 stopni Beauforta powoduje ten sam efekt, co obniżenie temperatury o 5-10 stopni C. Natomiast wiatr o sile ponad 7 stopni Beauforta spowoduje ten sam efekt, co temperatura niższa nawet o 20 stopni C przy bezwietrznej pogodzie. Użyj dodatkowego ubrania, żagla lub innego dostępnego materiału by się ochronić przed wiatrem. Jeżeli to możliwe dopilnuj abyś miał suche ubranie. Unikaj picia alkoholu, kawy i palenia tytoniu - poprzez wpływ na układ krwionośny wyziębiają i osłabiają organizm.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07" name="Google Shape;207;p39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Hipotermia – co to jest</a:t>
            </a:r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23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Zdrowy człowiek utrzymuje temperaturę ciała na poziomie 36,6 stopni.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Główną przyczyną wychłodzenia organizmu jest wystawienie go na skrajnie niekorzystne warunki, zazwyczaj związane z niską temperaturą otoczenia.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Szczególnie niebezpieczna jest zimna woda. W przypadku zanurzenia całego ciała w wodzie o temperaturze 4 stopni przeciętny człowiek jest w stanie utrzymać przytomność jedynie około pięciu minut. Niedługo po tym następuje śmierć spowodowana hipotermią.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Niebezpieczny jest także zimny deszcz oraz wiatr, a także skrajnie niska temperatura powietrza.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4" name="Google Shape;214;p40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Hipotermia – objawy i skutki</a:t>
            </a:r>
            <a:endParaRPr/>
          </a:p>
        </p:txBody>
      </p:sp>
      <p:sp>
        <p:nvSpPr>
          <p:cNvPr id="220" name="Google Shape;220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78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Hipotermia dzieli się na cztery stadia wychłodzenia.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Tzw. faza obronna, w której trakcie temperatura ciała wynosi 34-36 stopni Celsjusza, objawia się dreszczami i tzw. gęsią skórką, występującą zwłaszcza na kończynach. Dreszcze mają chronić ciało przed nadmierną utratą ciepła poprzez ruch mięśni. W tej fazie dochodzi także do uczucia osłabienia i spowolnienia funkcji motorycznych.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Objawami hipotermii w kolejnych stadiach są zawroty głowy, ból rąk i nóg, uczucie przejmującego marznięcia, niepokój połączony z dezorientacją.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Gdy wychłodzenie staje się naprawdę poważne, ofiara nie jest w stanie samodzielnie sobie pomóc z powodu otępienia, zaburzeń świadomości oraz irracjonalnego zachowania. Mogą pojawić się omamy, utrata poczucia czasu.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21" name="Google Shape;221;p41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Hipotermia – pozycje do przyjęcia</a:t>
            </a:r>
            <a:endParaRPr/>
          </a:p>
        </p:txBody>
      </p:sp>
      <p:sp>
        <p:nvSpPr>
          <p:cNvPr id="227" name="Google Shape;227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3688" y="1152475"/>
            <a:ext cx="5356625" cy="373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2"/>
          <p:cNvSpPr txBox="1"/>
          <p:nvPr/>
        </p:nvSpPr>
        <p:spPr>
          <a:xfrm>
            <a:off x="2791600" y="4288675"/>
            <a:ext cx="90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HELP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30" name="Google Shape;230;p42"/>
          <p:cNvSpPr txBox="1"/>
          <p:nvPr/>
        </p:nvSpPr>
        <p:spPr>
          <a:xfrm>
            <a:off x="5228900" y="4288675"/>
            <a:ext cx="114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CLINCH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31" name="Google Shape;231;p42" title="logo pod zaglami KOŁO Szkolenia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Hipotermia – jak reagować</a:t>
            </a:r>
            <a:endParaRPr/>
          </a:p>
        </p:txBody>
      </p:sp>
      <p:sp>
        <p:nvSpPr>
          <p:cNvPr id="237" name="Google Shape;237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008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 przypadku zaawansowanej hipotermii należy natychmiast przystąpić do udzielania pierwszej pomocy.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Przy łagodnym wychłodzeniu wystarczy przebrać wychłodzoną osobę w świeże ubranie, nakryć kocem lub innym materiałem zatrzymującym ciepło i podawać ciepłe napoje.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Jeśli u poszkodowanego pojawi się apatia, oznacza to głębsze stadium hipotermii. Konieczna może być wtedy interwencja lekarza. W międzyczasie należy ułożyć taką osobę z podkurczonymi kończynami (celem zapobiegnięcia dalszej utracie ciepła), nakryć i ewentualnie poić ciepłymi płynami.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38" name="Google Shape;238;p43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Ogólne zasady zachowania się na jachcie</a:t>
            </a:r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Poruszanie się po jachcie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Wchodzenie i schodzenie – ostrożnie, pewnym krokiem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Zasada „jedna ręka dla jachtu, jedna dla siebie” (balans i asekuracja)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Obuwie żeglarskie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Miękka, przyczepna podeszwa (zapobiega poślizgom)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Wygodne i wodoodporne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Strój żeglarza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Sportowy, niekrępujący ruchów (np. oddychające materiały)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Nakrycie głowy (czapka z daszkiem / chusta na słońce)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Okulary przeciwsłoneczne z filtrem UV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</a:endParaRPr>
          </a:p>
        </p:txBody>
      </p:sp>
      <p:pic>
        <p:nvPicPr>
          <p:cNvPr id="108" name="Google Shape;108;p26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Pierwsza pomoc</a:t>
            </a:r>
            <a:endParaRPr/>
          </a:p>
        </p:txBody>
      </p:sp>
      <p:sp>
        <p:nvSpPr>
          <p:cNvPr id="244" name="Google Shape;244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1. Oceń stan świadomości (potrząśnij, zapytaj).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2. Udrożnij drogi oddechowe, sprawdź oddech – dotykając brody, żuchwy, a nie tkanek miękkich.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3. Brak oddechu – RESUSCYTACJA: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• Uciśnięcia (30):oddechy (2)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• Tempo uciśnięć: 100/min.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4. Oddech = pozycja boczna ustalona.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45" name="Google Shape;245;p44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Pierwsza pomoc – ABC</a:t>
            </a:r>
            <a:endParaRPr/>
          </a:p>
        </p:txBody>
      </p:sp>
      <p:sp>
        <p:nvSpPr>
          <p:cNvPr id="251" name="Google Shape;251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 – Airway (droga oddechowa)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 – Breath (oddech)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 – Circulation (krążenia)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52" name="Google Shape;25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631650"/>
            <a:ext cx="209550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6950" y="2422113"/>
            <a:ext cx="2095500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2200" y="1974438"/>
            <a:ext cx="2095500" cy="290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45"/>
          <p:cNvCxnSpPr>
            <a:stCxn id="252" idx="3"/>
            <a:endCxn id="253" idx="1"/>
          </p:cNvCxnSpPr>
          <p:nvPr/>
        </p:nvCxnSpPr>
        <p:spPr>
          <a:xfrm>
            <a:off x="2407200" y="3426988"/>
            <a:ext cx="439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6" name="Google Shape;256;p45"/>
          <p:cNvCxnSpPr>
            <a:stCxn id="253" idx="3"/>
            <a:endCxn id="254" idx="1"/>
          </p:cNvCxnSpPr>
          <p:nvPr/>
        </p:nvCxnSpPr>
        <p:spPr>
          <a:xfrm>
            <a:off x="4942450" y="3427000"/>
            <a:ext cx="439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57" name="Google Shape;257;p45" title="logo pod zaglami KOŁO Szkolenia1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Pierwsza pomoc</a:t>
            </a:r>
            <a:endParaRPr/>
          </a:p>
        </p:txBody>
      </p:sp>
      <p:sp>
        <p:nvSpPr>
          <p:cNvPr id="263" name="Google Shape;263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b="1" dirty="0">
                <a:solidFill>
                  <a:schemeClr val="dk1"/>
                </a:solidFill>
              </a:rPr>
              <a:t>Opatrywanie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b="1" dirty="0">
                <a:solidFill>
                  <a:schemeClr val="dk1"/>
                </a:solidFill>
              </a:rPr>
              <a:t>ran</a:t>
            </a:r>
            <a:r>
              <a:rPr lang="en" dirty="0">
                <a:solidFill>
                  <a:schemeClr val="dk1"/>
                </a:solidFill>
              </a:rPr>
              <a:t>:</a:t>
            </a:r>
            <a:endParaRPr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Ranę przemywamy solą fizjologiczną, a następnie </a:t>
            </a:r>
            <a:endParaRPr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przykładamy opatrunek jałowy i zaklejamy plastrem </a:t>
            </a:r>
            <a:endParaRPr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lub bandażujemy.</a:t>
            </a:r>
            <a:endParaRPr dirty="0">
              <a:solidFill>
                <a:schemeClr val="dk1"/>
              </a:solidFill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b="1" dirty="0">
                <a:solidFill>
                  <a:schemeClr val="dk1"/>
                </a:solidFill>
              </a:rPr>
              <a:t>Krwotoki</a:t>
            </a:r>
            <a:r>
              <a:rPr lang="en" dirty="0">
                <a:solidFill>
                  <a:schemeClr val="dk1"/>
                </a:solidFill>
              </a:rPr>
              <a:t>:</a:t>
            </a:r>
            <a:endParaRPr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Zakładamy opatrunek uciskowy ( np. zwinięty bandaż </a:t>
            </a:r>
            <a:endParaRPr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położony do miejsca krwotoku i ciasno zawijamy)</a:t>
            </a:r>
            <a:endParaRPr dirty="0">
              <a:solidFill>
                <a:schemeClr val="dk1"/>
              </a:solidFill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b="1" dirty="0">
                <a:solidFill>
                  <a:schemeClr val="dk1"/>
                </a:solidFill>
              </a:rPr>
              <a:t>Złamania</a:t>
            </a:r>
            <a:r>
              <a:rPr lang="en" dirty="0">
                <a:solidFill>
                  <a:schemeClr val="dk1"/>
                </a:solidFill>
              </a:rPr>
              <a:t>:</a:t>
            </a:r>
            <a:endParaRPr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Dostępnymi środkami unieruchamiamy sąsiadujące z </a:t>
            </a:r>
            <a:endParaRPr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miejscem złamania stawy.</a:t>
            </a:r>
            <a:endParaRPr dirty="0">
              <a:solidFill>
                <a:schemeClr val="dk1"/>
              </a:solidFill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b="1" dirty="0">
                <a:solidFill>
                  <a:schemeClr val="dk1"/>
                </a:solidFill>
              </a:rPr>
              <a:t>Zwichnięcia</a:t>
            </a:r>
            <a:r>
              <a:rPr lang="en" dirty="0">
                <a:solidFill>
                  <a:schemeClr val="dk1"/>
                </a:solidFill>
              </a:rPr>
              <a:t>: </a:t>
            </a:r>
            <a:endParaRPr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Unieruchomienie stawu oraz sąsiadujące kości.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64" name="Google Shape;264;p46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Pierwsza pomoc</a:t>
            </a:r>
            <a:endParaRPr/>
          </a:p>
        </p:txBody>
      </p:sp>
      <p:sp>
        <p:nvSpPr>
          <p:cNvPr id="270" name="Google Shape;270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b="1" dirty="0">
                <a:solidFill>
                  <a:schemeClr val="dk1"/>
                </a:solidFill>
              </a:rPr>
              <a:t>Oparzenia: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Oparzone miejsce natychmiast schłodzić poprzez polewanie zimną wodą, a następnie pokryć Panthenolem.</a:t>
            </a:r>
            <a:endParaRPr dirty="0">
              <a:solidFill>
                <a:schemeClr val="dk1"/>
              </a:solidFill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b="1" dirty="0">
                <a:solidFill>
                  <a:schemeClr val="dk1"/>
                </a:solidFill>
              </a:rPr>
              <a:t>Omdlenie: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Osobę układamy w pozycji przeciwwstrząsowej z lekko uniesionymi nogami.</a:t>
            </a:r>
            <a:endParaRPr lang="pl-PL" dirty="0">
              <a:solidFill>
                <a:schemeClr val="dk1"/>
              </a:solidFill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l-PL" b="1" dirty="0">
                <a:solidFill>
                  <a:schemeClr val="dk1"/>
                </a:solidFill>
              </a:rPr>
              <a:t>Udar cieplny i udar słoneczny: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Osobę, u której jest podejrzenie udaru słonecznego należy umieścić w pozycji półsiedzącej w zacienionym miejscu z dostępem świeżego powietrza i stosować zimne lub wilgotne okłady na głowę.</a:t>
            </a:r>
            <a:endParaRPr dirty="0">
              <a:solidFill>
                <a:schemeClr val="dk1"/>
              </a:solidFill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b="1" dirty="0">
                <a:solidFill>
                  <a:schemeClr val="dk1"/>
                </a:solidFill>
              </a:rPr>
              <a:t>Udławienia: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Uchwyt Heimlicha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71" name="Google Shape;271;p47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Środki ratunkowe</a:t>
            </a:r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Wymagane środki ratunkowe: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Koło ratunkowe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3657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3657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114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Kamizelki ratunkowe (dla każdej osoby)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15" name="Google Shape;1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6775" y="954263"/>
            <a:ext cx="1095400" cy="206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437901"/>
            <a:ext cx="2093525" cy="184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1766" y="954275"/>
            <a:ext cx="1405134" cy="206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7" title="logo pod zaglami KOŁO Szkolenia1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Środki ratunkowe</a:t>
            </a:r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Inne wyposażenie ratunkowe: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Rzutka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Life lina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Szelki ratunkowe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Tratwa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5" name="Google Shape;12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6200" y="276277"/>
            <a:ext cx="3075801" cy="187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9150" y="1577600"/>
            <a:ext cx="2012851" cy="12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0825" y="2337000"/>
            <a:ext cx="1507925" cy="27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6575" y="2921350"/>
            <a:ext cx="5113751" cy="212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8" title="logo pod zaglami KOŁO Szkolenia1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Obowiązkowe środki ratunkowe</a:t>
            </a:r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AutoNum type="arabicPeriod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Środki ratunkowe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Kamizelki ratunkowe / pasy ratunkowe – liczba zgodna z załogą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Koło ratunkowe – 1 szt.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AutoNum type="arabicPeriod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Gaśnice proszkowe (2 kg)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Do 10 m – 1 gaśnica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10–15 m – 2 gaśnice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15–20 m – 3 gaśnice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AutoNum type="arabicPeriod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Pozostałe wymagane elementy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Odbijacze – ilość dostosowana do wielkości jachtu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Bosak – 1 szt.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Apteczka pierwszej pomocy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36" name="Google Shape;136;p29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Środki ratunkowe</a:t>
            </a:r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Środki ratunkowe na jachcie muszą być łatwo dostępne. Każdy z załogantów musi być poinformowany gdzie znajdują się środki ratunkowe i jak z nich korzystać.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Pamiętajmy, że widok żeglarzy w kamizelkach ratunkowych  świadczy o rozsądku, a nie braku odwagi.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43" name="Google Shape;143;p30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Obserwacja akwenu</a:t>
            </a:r>
            <a:endParaRPr/>
          </a:p>
        </p:txBody>
      </p:sp>
      <p:sp>
        <p:nvSpPr>
          <p:cNvPr id="149" name="Google Shape;14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Przez cały czas żeglugi osoby dowodzące jachtem powinny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obserwować akwen oraz zmieniające się warunki atmosferyczne: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•Chmury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•Siła wiatru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•Stan wody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•Obserwacja wody oraz akwenu wokół jednostki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Kapitan jachtu zawsze powinien uprzedzać załogę przed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wykonywaniem kolejnego manewru oraz omówić i wyznaczyć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poszczególne stanowiska manewrowe.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0" name="Google Shape;150;p31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Obowiązki sternika przed opuszczeniem portu</a:t>
            </a:r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Znajomość umiejętności pływania wpław załogi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Znajomość doświadczenia załogi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Znajomość akwenu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Przeliczenie, sprawdzenie i dopasowanie środków ratunkowych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Wytłumaczenie mniej doświadczonym załogantom zasady poruszania się po jachcie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Posiadanie planu rejsu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Posiadanie awaryjnego planu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Sprawdzenie stanu technicznego jachtu oraz udokumentowania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7" name="Google Shape;157;p32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Kto nam pomoże w razie wypadku</a:t>
            </a:r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WOPR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Wodne Ochotnicze Pogotowie Ratunkowe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SAR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Search and Rescue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Morska Służba Poszukiwania i Ratownictwa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64" name="Google Shape;164;p33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1332</Words>
  <Application>Microsoft Office PowerPoint</Application>
  <PresentationFormat>Pokaz na ekranie (16:9)</PresentationFormat>
  <Paragraphs>179</Paragraphs>
  <Slides>23</Slides>
  <Notes>23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23</vt:i4>
      </vt:variant>
    </vt:vector>
  </HeadingPairs>
  <TitlesOfParts>
    <vt:vector size="28" baseType="lpstr">
      <vt:lpstr>Inter</vt:lpstr>
      <vt:lpstr>Roboto</vt:lpstr>
      <vt:lpstr>Arial</vt:lpstr>
      <vt:lpstr>Simple Light</vt:lpstr>
      <vt:lpstr>Simple Light</vt:lpstr>
      <vt:lpstr>Bezpieczeństwo i ratownictwo </vt:lpstr>
      <vt:lpstr>Ogólne zasady zachowania się na jachcie</vt:lpstr>
      <vt:lpstr>Środki ratunkowe</vt:lpstr>
      <vt:lpstr>Środki ratunkowe</vt:lpstr>
      <vt:lpstr>Obowiązkowe środki ratunkowe</vt:lpstr>
      <vt:lpstr>Środki ratunkowe</vt:lpstr>
      <vt:lpstr>Obserwacja akwenu</vt:lpstr>
      <vt:lpstr>Obowiązki sternika przed opuszczeniem portu</vt:lpstr>
      <vt:lpstr>Kto nam pomoże w razie wypadku</vt:lpstr>
      <vt:lpstr>Jak postąpić w razie awarii</vt:lpstr>
      <vt:lpstr>Jak postąpić w razie pożaru</vt:lpstr>
      <vt:lpstr>Jak postąpić w razie przecieku</vt:lpstr>
      <vt:lpstr>Jak postąpić w razie opuszczenia jachtu</vt:lpstr>
      <vt:lpstr>Jak postąpić w razie opuszczenia jachtu</vt:lpstr>
      <vt:lpstr>Przetrwanie na tratwie</vt:lpstr>
      <vt:lpstr>Hipotermia – co to jest</vt:lpstr>
      <vt:lpstr>Hipotermia – objawy i skutki</vt:lpstr>
      <vt:lpstr>Hipotermia – pozycje do przyjęcia</vt:lpstr>
      <vt:lpstr>Hipotermia – jak reagować</vt:lpstr>
      <vt:lpstr>Pierwsza pomoc</vt:lpstr>
      <vt:lpstr>Pierwsza pomoc – ABC</vt:lpstr>
      <vt:lpstr>Pierwsza pomoc</vt:lpstr>
      <vt:lpstr>Pierwsza pomoc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</dc:creator>
  <cp:lastModifiedBy>Dobrosława Rychlik</cp:lastModifiedBy>
  <cp:revision>1</cp:revision>
  <dcterms:modified xsi:type="dcterms:W3CDTF">2025-07-17T05:06:31Z</dcterms:modified>
</cp:coreProperties>
</file>