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e2a0e3e1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e2a0e3e1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e2a0e3e1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6e2a0e3e1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e2a0e3e1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e2a0e3e1d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e2a0e3e1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e2a0e3e1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e2a0e3e1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e2a0e3e1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e2a0e3e1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e2a0e3e1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e2a0e3e1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6e2a0e3e1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e2a0e3e1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e2a0e3e1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e2a0e3e1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e2a0e3e1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e2a0e3e1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e2a0e3e1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e2a0e3e1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e2a0e3e1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e2a0e3e1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e2a0e3e1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e2a0e3e1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e2a0e3e1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e2a0e3e1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e2a0e3e1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e2a0e3e1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e2a0e3e1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Tło youtube Pod Zaglami.pn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34575"/>
            <a:ext cx="9205468" cy="51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68483" y="1382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/>
              <a:t>Meteorologia</a:t>
            </a:r>
            <a:endParaRPr sz="5400" b="1"/>
          </a:p>
        </p:txBody>
      </p:sp>
      <p:pic>
        <p:nvPicPr>
          <p:cNvPr id="101" name="Google Shape;101;p25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Chmury</a:t>
            </a:r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Produkt kondensacji pary wodnej podczas jej nasycenia w atmosferze.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Ze względu na ich kształt, chmury dzielimy na: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Warstwowe (stratus)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Kłębiaste (cumulus)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Pierzaste (cirrus)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3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Chmury</a:t>
            </a: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Z różnych typów chmur wyróżniamy dwie główne.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Nimbostratus, tak zwana chmura złej pogody, zapowiada ciągły opad deszczu. Jest to chmura warstwowa, rozległa, niska, gruba i ciemnoszara.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Cumulonimbus natomiast jest chmurą pionową, ciężką i gęstą u podstawy, w kształcie grzyba. Zapowiada ona sztorm, szkwały, błyskawice i silne opady deszczu. Przed nadejściem chmury wiatr wieje do niej, czuć wtedy też w powietrzu parność. Potem następuje 5-7 minut ciszy, po których jest nagłe ale krótkie nadejście silnego wiatru od chmury, opadów oraz błyskawic.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p3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Skala Pedersena</a:t>
            </a:r>
            <a:endParaRPr b="1"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3">
            <a:alphaModFix/>
          </a:blip>
          <a:srcRect b="22720"/>
          <a:stretch/>
        </p:blipFill>
        <p:spPr>
          <a:xfrm>
            <a:off x="311700" y="1152475"/>
            <a:ext cx="6568641" cy="38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6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9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Komunikaty meteorologiczne na wodach śródlądowych</a:t>
            </a:r>
            <a:endParaRPr b="1"/>
          </a:p>
        </p:txBody>
      </p:sp>
      <p:sp>
        <p:nvSpPr>
          <p:cNvPr id="192" name="Google Shape;192;p3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370100" cy="4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Roboto"/>
              <a:buChar char="●"/>
            </a:pPr>
            <a:r>
              <a:rPr lang="en" sz="1620">
                <a:solidFill>
                  <a:schemeClr val="dk1"/>
                </a:solidFill>
              </a:rPr>
              <a:t>Radio 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Roboto"/>
              <a:buChar char="●"/>
            </a:pPr>
            <a:r>
              <a:rPr lang="en" sz="1620">
                <a:solidFill>
                  <a:schemeClr val="dk1"/>
                </a:solidFill>
              </a:rPr>
              <a:t>Telewizja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Bosmanaty portów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Tablice ogłoszeń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System sygnalizacji świetlnej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Placówki służb meteorologicznych Internet – strony z prognozami pogody (icm meteo), fora żeglarskie, aplikacje pogodowe (windy, weather radar)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Wymiana informacji między załogami – np. w marinach, przystaniach, na szlaku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Mazury System SMS – lokalny system powiadomień dla żeglarzy (np. ostrzeżenia pogodowe, informacje o zagrożeniach)</a:t>
            </a:r>
            <a:endParaRPr sz="16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320">
              <a:solidFill>
                <a:schemeClr val="dk1"/>
              </a:solidFill>
            </a:endParaRPr>
          </a:p>
        </p:txBody>
      </p:sp>
      <p:pic>
        <p:nvPicPr>
          <p:cNvPr id="193" name="Google Shape;193;p3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9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Komunikaty meteorologiczne na wodach morskich</a:t>
            </a:r>
            <a:endParaRPr b="1"/>
          </a:p>
        </p:txBody>
      </p:sp>
      <p:sp>
        <p:nvSpPr>
          <p:cNvPr id="199" name="Google Shape;199;p3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370100" cy="4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147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Roboto"/>
              <a:buChar char="●"/>
            </a:pPr>
            <a:r>
              <a:rPr lang="en" sz="1620">
                <a:solidFill>
                  <a:schemeClr val="dk1"/>
                </a:solidFill>
              </a:rPr>
              <a:t>Radio 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Bosmanaty portów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Tablice ogłoszeń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System sygnalizacji świetlnej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Placówki służb meteorologicznych Internet – strony z prognozami pogody (icm meteo), fora żeglarskie, aplikacje pogodowe (windy, weather radar)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Wymiana informacji między załogami – np. w marinach, przystaniach, na szlaku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●"/>
            </a:pPr>
            <a:r>
              <a:rPr lang="en" sz="1620">
                <a:solidFill>
                  <a:schemeClr val="dk1"/>
                </a:solidFill>
              </a:rPr>
              <a:t>Kanał 16 VHF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Roboto"/>
              <a:buChar char="●"/>
            </a:pPr>
            <a:r>
              <a:rPr lang="en" sz="1620">
                <a:solidFill>
                  <a:schemeClr val="dk1"/>
                </a:solidFill>
              </a:rPr>
              <a:t>Mapy typu GRIB</a:t>
            </a: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Roboto"/>
              <a:buChar char="●"/>
            </a:pPr>
            <a:r>
              <a:rPr lang="en" sz="1620">
                <a:solidFill>
                  <a:schemeClr val="dk1"/>
                </a:solidFill>
              </a:rPr>
              <a:t>NAVTEX</a:t>
            </a:r>
            <a:endParaRPr sz="1620">
              <a:solidFill>
                <a:schemeClr val="dk1"/>
              </a:solidFill>
            </a:endParaRPr>
          </a:p>
        </p:txBody>
      </p:sp>
      <p:pic>
        <p:nvPicPr>
          <p:cNvPr id="200" name="Google Shape;200;p3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1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Przewidywanie pogody pochmurnej, deszczowej i wietrznej</a:t>
            </a:r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Zachmurzenie</a:t>
            </a:r>
            <a:r>
              <a:rPr lang="en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Chmury warstwowe (np. Altostratus) nadciągające z zachodu.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Ciemna warstwa chmur na horyzoncie o wschodzie słońca.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Zjawiska optyczne:</a:t>
            </a:r>
            <a:endParaRPr sz="1200" b="1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Krwistoczerwony zachód słońca.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Halo wokół słońca/księżyca (zapowiedź opadów w ciągu 24–48 godzin).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Tęcza rano – sygnał wilgotnego powietrza i deszczu.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Zmiany wiatru i ciśnienia:</a:t>
            </a:r>
            <a:endParaRPr sz="1200" b="1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Wiatr wzmagający się wieczorem, zmieniający kierunek (z południowego na zachodni).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Systematyczny spadek ciśnienia (zwiastun niżu).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Obserwacje przyrodnicze:</a:t>
            </a:r>
            <a:endParaRPr sz="1200" b="1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Nisko latające ptaki (wilgotne powietrze utrudnia lot).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Dym snujący się po wodzie (bezwietrzna pogoda przed zmianą).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Wyraźnie świecące gwiazdy (zwiększona wilgotność).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07" name="Google Shape;207;p3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Podstawowe pojęcia</a:t>
            </a:r>
            <a:endParaRPr b="1"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Definicje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Meteorologia: Nauka o atmosferze (głównie troposferze), badająca zjawiska fizyczne wpływające na pogodę i klimat.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Pogoda: Stan atmosfery w danym miejscu i czasie (np. wiatr, opady).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Klimat: Średnia pogoda obserwowana przez 30+ lat.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Przykład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Pogoda: „Dziś w Warszawie 20°C i deszcz”.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Klimat: „W Polsce średnia temperatura lipca to 18°C”.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08" name="Google Shape;108;p2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Czynniki meteorologiczne wpływające na żeglugę</a:t>
            </a:r>
            <a:endParaRPr b="1"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</a:rPr>
              <a:t>Kluczowe elementy: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Wiatr – decyduje o kursie i rodzaju żagli.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Temperatura – wpływa na gęstość powietrza i powstawanie wiatrów lokalnych.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Opady – ograniczają widoczność.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Ciśnienie – wskazuje na zmiany pogody (np. niż = burze).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Wilgotność –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Widoczność –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Zachmurzenie –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</a:rPr>
              <a:t>Bezpieczna żegluga wymaga stałego monitorowania tych czynników.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pic>
        <p:nvPicPr>
          <p:cNvPr id="115" name="Google Shape;115;p2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Temperatura i Wilgotność</a:t>
            </a:r>
            <a:endParaRPr b="1"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1"/>
                </a:solidFill>
              </a:rPr>
              <a:t>Temperatura</a:t>
            </a:r>
            <a:r>
              <a:rPr lang="en" sz="1900" dirty="0">
                <a:solidFill>
                  <a:schemeClr val="dk1"/>
                </a:solidFill>
              </a:rPr>
              <a:t>: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" sz="1900" dirty="0">
                <a:solidFill>
                  <a:schemeClr val="dk1"/>
                </a:solidFill>
              </a:rPr>
              <a:t>Spada z wysokością (0.6°C/100 m) do tropopauzy (~12 km).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" sz="1900" dirty="0">
                <a:solidFill>
                  <a:schemeClr val="dk1"/>
                </a:solidFill>
              </a:rPr>
              <a:t>Wpływ podłoża: ląd nagrzewa się szybciej niż morze.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1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1"/>
                </a:solidFill>
              </a:rPr>
              <a:t>Wilgotność</a:t>
            </a:r>
            <a:r>
              <a:rPr lang="en" sz="1900" dirty="0">
                <a:solidFill>
                  <a:schemeClr val="dk1"/>
                </a:solidFill>
              </a:rPr>
              <a:t>: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" sz="1900" dirty="0">
                <a:solidFill>
                  <a:schemeClr val="dk1"/>
                </a:solidFill>
              </a:rPr>
              <a:t>Bezwzględna: Ilość pary wodnej w powietrzu (g/m³).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" sz="1900" dirty="0">
                <a:solidFill>
                  <a:schemeClr val="dk1"/>
                </a:solidFill>
              </a:rPr>
              <a:t>Względna: Stosunek do maksymalnej możliwej ilości (%).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lang="pl-PL" sz="19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900" b="1" i="1" dirty="0">
                <a:solidFill>
                  <a:schemeClr val="dk1"/>
                </a:solidFill>
              </a:rPr>
              <a:t>Pomiar</a:t>
            </a:r>
            <a:r>
              <a:rPr lang="en" sz="1900" i="1" dirty="0">
                <a:solidFill>
                  <a:schemeClr val="dk1"/>
                </a:solidFill>
              </a:rPr>
              <a:t>:</a:t>
            </a:r>
            <a:r>
              <a:rPr lang="en" sz="1900" dirty="0">
                <a:solidFill>
                  <a:schemeClr val="dk1"/>
                </a:solidFill>
              </a:rPr>
              <a:t> Termometr (temp.) i higrometr (wilgotność).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pic>
        <p:nvPicPr>
          <p:cNvPr id="122" name="Google Shape;122;p2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Opady - rodzaje i przyczyny</a:t>
            </a:r>
            <a:endParaRPr b="1"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</a:rPr>
              <a:t>Rodzaje opadów: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dirty="0">
                <a:solidFill>
                  <a:schemeClr val="dk1"/>
                </a:solidFill>
              </a:rPr>
              <a:t>Pionowe: Deszcz, śnieg, grad.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dirty="0">
                <a:solidFill>
                  <a:schemeClr val="dk1"/>
                </a:solidFill>
              </a:rPr>
              <a:t>Poziome: Rosa, szron.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dirty="0">
                <a:solidFill>
                  <a:schemeClr val="dk1"/>
                </a:solidFill>
              </a:rPr>
              <a:t>Virga: Opad nie docierający do ziemi.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</a:rPr>
              <a:t>Przyczyny powstawania: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dirty="0">
                <a:solidFill>
                  <a:schemeClr val="dk1"/>
                </a:solidFill>
              </a:rPr>
              <a:t>Frontowe: Na styku mas powietrza (np. front chłodny → burze).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dirty="0">
                <a:solidFill>
                  <a:schemeClr val="dk1"/>
                </a:solidFill>
              </a:rPr>
              <a:t>Konwekcyjne: Ogrzanie powietrza od podłoża (chmury Cb).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</p:txBody>
      </p:sp>
      <p:pic>
        <p:nvPicPr>
          <p:cNvPr id="129" name="Google Shape;129;p2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Ciśnienie atmosferyczne i wiatr</a:t>
            </a:r>
            <a:endParaRPr b="1"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Ciśnienie: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chemeClr val="dk1"/>
                </a:solidFill>
              </a:rPr>
              <a:t>Wyż (W): Powietrze opada → pogoda stabilna, bez opadów.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chemeClr val="dk1"/>
                </a:solidFill>
              </a:rPr>
              <a:t>Niż (N): Powietrze unosi się → opady, zachmurzenie.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i="1" dirty="0">
                <a:solidFill>
                  <a:schemeClr val="dk1"/>
                </a:solidFill>
              </a:rPr>
              <a:t>Jednostki</a:t>
            </a:r>
            <a:r>
              <a:rPr lang="en" dirty="0">
                <a:solidFill>
                  <a:schemeClr val="dk1"/>
                </a:solidFill>
              </a:rPr>
              <a:t>: Pascal [Pa], średnie ciśnienie wynosi 1013 hPa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Wiatr: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chemeClr val="dk1"/>
                </a:solidFill>
              </a:rPr>
              <a:t>Ruch powietrza od wyżu do niżu.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chemeClr val="dk1"/>
                </a:solidFill>
              </a:rPr>
              <a:t>Siła zależy od gradientu ciśnienia.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i="1" dirty="0">
                <a:solidFill>
                  <a:schemeClr val="dk1"/>
                </a:solidFill>
              </a:rPr>
              <a:t>Jednostki:</a:t>
            </a:r>
            <a:r>
              <a:rPr lang="en" dirty="0">
                <a:solidFill>
                  <a:schemeClr val="dk1"/>
                </a:solidFill>
              </a:rPr>
              <a:t> m/s, km/h lub węzły (1 węzeł = 0.514 m/s).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Pomiar: ciśnienie (barometr) i wiatr (wiatromierz)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36" name="Google Shape;136;p3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Wiatry lokalne</a:t>
            </a:r>
            <a:endParaRPr b="1"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-7278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Bryza dzienna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155385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Bryza nocna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r="50191"/>
          <a:stretch/>
        </p:blipFill>
        <p:spPr>
          <a:xfrm>
            <a:off x="261550" y="1618125"/>
            <a:ext cx="2281600" cy="32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 rotWithShape="1">
          <a:blip r:embed="rId3">
            <a:alphaModFix/>
          </a:blip>
          <a:srcRect l="50189"/>
          <a:stretch/>
        </p:blipFill>
        <p:spPr>
          <a:xfrm>
            <a:off x="2543150" y="1618125"/>
            <a:ext cx="2281700" cy="32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850" y="1618125"/>
            <a:ext cx="3543924" cy="19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/>
        </p:nvSpPr>
        <p:spPr>
          <a:xfrm>
            <a:off x="4746863" y="1152475"/>
            <a:ext cx="369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Bora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8" name="Google Shape;148;p31" title="logo pod zaglami KOŁO Szkolenia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Skala Beauforta</a:t>
            </a:r>
            <a:endParaRPr b="1"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4"/>
            <a:ext cx="7300900" cy="36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Widzialność</a:t>
            </a:r>
            <a:endParaRPr b="1"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Odległość, z której obiekt jest dobrze widoczny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3">
            <a:alphaModFix/>
          </a:blip>
          <a:srcRect t="5687"/>
          <a:stretch/>
        </p:blipFill>
        <p:spPr>
          <a:xfrm>
            <a:off x="311700" y="1700175"/>
            <a:ext cx="6454950" cy="31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3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Pokaz na ekranie (16:9)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Roboto</vt:lpstr>
      <vt:lpstr>Simple Light</vt:lpstr>
      <vt:lpstr>Simple Light</vt:lpstr>
      <vt:lpstr>Meteorologia</vt:lpstr>
      <vt:lpstr>Podstawowe pojęcia</vt:lpstr>
      <vt:lpstr>Czynniki meteorologiczne wpływające na żeglugę</vt:lpstr>
      <vt:lpstr>Temperatura i Wilgotność</vt:lpstr>
      <vt:lpstr>Opady - rodzaje i przyczyny</vt:lpstr>
      <vt:lpstr>Ciśnienie atmosferyczne i wiatr</vt:lpstr>
      <vt:lpstr>Wiatry lokalne</vt:lpstr>
      <vt:lpstr>Skala Beauforta</vt:lpstr>
      <vt:lpstr>Widzialność</vt:lpstr>
      <vt:lpstr>Chmury</vt:lpstr>
      <vt:lpstr>Chmury</vt:lpstr>
      <vt:lpstr>Skala Pedersena</vt:lpstr>
      <vt:lpstr>Komunikaty meteorologiczne na wodach śródlądowych</vt:lpstr>
      <vt:lpstr>Komunikaty meteorologiczne na wodach morskich</vt:lpstr>
      <vt:lpstr>Przewidywanie pogody pochmurnej, deszczowej i wietrznej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</dc:creator>
  <cp:lastModifiedBy>Dobrosława Rychlik</cp:lastModifiedBy>
  <cp:revision>1</cp:revision>
  <dcterms:modified xsi:type="dcterms:W3CDTF">2025-07-17T04:57:34Z</dcterms:modified>
</cp:coreProperties>
</file>