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2eeb81cb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2eeb81cb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eeb81cb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eeb81cb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2eeb81cb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2eeb81cb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2eeb81cb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2eeb81cb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2eeb81cb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2eeb81cb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2eeb81cb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2eeb81cb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2eeb81cb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2eeb81cb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2eeb81cb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2eeb81cb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2eeb81cb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2eeb81cb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2eeb81c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2eeb81c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2eeb81c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2eeb81c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2eeb81cb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2eeb81cb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2eeb81cb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62eeb81cb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2eeb81cb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2eeb81cb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2eeb81cb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62eeb81cb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2eeb81cbd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2eeb81cbd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2eeb81cb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62eeb81cbd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2eeb81cb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2eeb81cb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2eeb81cbd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2eeb81cbd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2eeb81cbd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62eeb81cbd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2eeb81cb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2eeb81cb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2eeb81cb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2eeb81cb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2eeb81cb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2eeb81cb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2eeb81cb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2eeb81cb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2eeb81cb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2eeb81cb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2eeb81cb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2eeb81cb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eeb81cb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eeb81cb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68483" y="138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/>
              <a:t>Przepisy i etykieta żeglarska</a:t>
            </a:r>
            <a:endParaRPr sz="5400" b="1"/>
          </a:p>
        </p:txBody>
      </p:sp>
      <p:pic>
        <p:nvPicPr>
          <p:cNvPr id="57" name="Google Shape;57;p13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Sternik Motorowodny</a:t>
            </a:r>
            <a:endParaRPr b="1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</a:rPr>
              <a:t>Polski Związek Motorowodny i Narciarstwa Wodnego zaświadcza, że posiadacz niniejszego patentu jest uprawniony do: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 dirty="0">
                <a:solidFill>
                  <a:schemeClr val="dk1"/>
                </a:solidFill>
              </a:rPr>
              <a:t>Prowadzenia jachtów motorowodnych po wodach śródlądowych.</a:t>
            </a:r>
            <a:endParaRPr lang="pl-PL"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pl-PL"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pl-PL"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 dirty="0">
                <a:solidFill>
                  <a:schemeClr val="dk1"/>
                </a:solidFill>
              </a:rPr>
              <a:t>Prowadzenia jachtów motorowodnych, o długości kadłuba do 12 m, po morskich wodach wewnętrznych oraz pozostałych wodach morskich w strefie do 2 mil morskich od brzegu, w porze dziennej.</a:t>
            </a:r>
            <a:endParaRPr lang="pl-PL"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pl-PL"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pl-PL" sz="1600" b="1" dirty="0">
              <a:solidFill>
                <a:schemeClr val="dk1"/>
              </a:solidFill>
            </a:endParaRPr>
          </a:p>
          <a:p>
            <a:pPr marL="127000" lvl="0" indent="0">
              <a:buClr>
                <a:schemeClr val="dk1"/>
              </a:buClr>
              <a:buSzPts val="1600"/>
              <a:buNone/>
            </a:pPr>
            <a:r>
              <a:rPr lang="pl-PL" sz="1600" b="1" dirty="0">
                <a:solidFill>
                  <a:schemeClr val="dk1"/>
                </a:solidFill>
              </a:rPr>
              <a:t>(1 mila morska wynosi 1852 m)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0" name="Google Shape;130;p2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Definicje</a:t>
            </a:r>
            <a:endParaRPr b="1"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STATEK – </a:t>
            </a:r>
            <a:r>
              <a:rPr lang="en" dirty="0">
                <a:solidFill>
                  <a:schemeClr val="dk1"/>
                </a:solidFill>
              </a:rPr>
              <a:t>urządzenie pływające, obsługiwane przez człowieka, służące do przewozu osób, zwierząt, towarów i poczty lub innych związanych z wodą czynności.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MAŁY STATEK – </a:t>
            </a:r>
            <a:r>
              <a:rPr lang="en" dirty="0">
                <a:solidFill>
                  <a:schemeClr val="dk1"/>
                </a:solidFill>
              </a:rPr>
              <a:t>statek, którego długość kadłuba jest mniejsza niż 20m, dopuszczony do przewozu maks. 12 pasażerów.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STATEK ŻAGLOWY – </a:t>
            </a:r>
            <a:r>
              <a:rPr lang="en" dirty="0">
                <a:solidFill>
                  <a:schemeClr val="dk1"/>
                </a:solidFill>
              </a:rPr>
              <a:t>statek poruszający się wyłącznie za pomocą żagli; statek poruszający się równocześnie za pomocą żagli i mechanicznego urządzenia napędowego uznawany jest za statek o napędzie mechanicznym.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KIEROWNIK STATKU – </a:t>
            </a:r>
            <a:r>
              <a:rPr lang="en" dirty="0">
                <a:solidFill>
                  <a:schemeClr val="dk1"/>
                </a:solidFill>
              </a:rPr>
              <a:t>osoba, która na mocy posiadanych kwalifikacji, stwierdzonych dokumentem wydanym zgodnie z obowiązującymi przepisami, kieruje statkiem.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38" name="Google Shape;138;p2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Definicje</a:t>
            </a:r>
            <a:endParaRPr b="1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STATEK W DRODZE – </a:t>
            </a:r>
            <a:r>
              <a:rPr lang="en" dirty="0">
                <a:solidFill>
                  <a:schemeClr val="dk1"/>
                </a:solidFill>
              </a:rPr>
              <a:t>statek nie stojący na kotwicy, nie osiadły na mieliznie, nie przycumowany do nabrzeża.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JACHT ŻAGLOWY – </a:t>
            </a:r>
            <a:r>
              <a:rPr lang="en" dirty="0">
                <a:solidFill>
                  <a:schemeClr val="dk1"/>
                </a:solidFill>
              </a:rPr>
              <a:t>oznacza statek o napędzie żaglowym, przeznaczony do uprawiania sportu, turystyki, szkolenia.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PROM – </a:t>
            </a:r>
            <a:r>
              <a:rPr lang="en" dirty="0">
                <a:solidFill>
                  <a:schemeClr val="dk1"/>
                </a:solidFill>
              </a:rPr>
              <a:t>statek zakwalifikowany przez dyrektora urzędu żeglugi śródlądowej jako jednostka służąca do przewozu osób i ładunków w poprzek drogi wodnej.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DZIEŃ I NOC:</a:t>
            </a:r>
            <a:endParaRPr lang="pl-PL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Dzień: </a:t>
            </a:r>
            <a:r>
              <a:rPr lang="en" dirty="0">
                <a:solidFill>
                  <a:schemeClr val="dk1"/>
                </a:solidFill>
              </a:rPr>
              <a:t>część doby między wschodem a zachodem słońca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Noc: </a:t>
            </a:r>
            <a:r>
              <a:rPr lang="en" dirty="0">
                <a:solidFill>
                  <a:schemeClr val="dk1"/>
                </a:solidFill>
              </a:rPr>
              <a:t>część doby między zachodem a wschodem słońca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6" name="Google Shape;146;p2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Sygnały wzywania pomocy</a:t>
            </a:r>
            <a:endParaRPr b="1"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5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Nieprzerwany dźwięk dowolnego mgłowego przyrządu sygnalizacyjnego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Powtarzane serie uderzeń w dzwon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Rakiety lub pociski wyrzucające czerwone gwiazdy, wystrzeliwane pojedynczo w krótkich odstępach czasu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Sygnał SOS, składający się z grupy (···---··· w alfabecie Morse'a), nadawany za pomocą dowolnego sposobu sygnalizacji, np. światłem lub gwizdkiem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Kwadratowa flaga i umieszczona nad nią lub pod nią kula lub przedmiot podobny do kuli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Zataczanie kół flagą lub innym podobnym przedmiotem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Płomień na statku, np. paląca się beczka smoły lub oleju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Rakieta spadochronowa lub pochodnia ręczna, paląca się czerwonym płomieniem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Światła, którymi zatacza się koła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Powolne i powtarzające się podnoszenie i opuszczanie obu ramion wyprostowanych w bok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Krzyk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 dirty="0">
                <a:solidFill>
                  <a:schemeClr val="dk1"/>
                </a:solidFill>
              </a:rPr>
              <a:t>Telefon komórkowy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54" name="Google Shape;154;p2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Sygnały dźwiękowe</a:t>
            </a:r>
            <a:endParaRPr b="1"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800" y="1152463"/>
            <a:ext cx="550545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Prawo drogi na wodach śródlądowych</a:t>
            </a:r>
            <a:endParaRPr b="1"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7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Małe statki ustępują drogi dużym statkom.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Jachty z napędem mechanicznym i innym ustępują drogi jachtom żaglowym.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Gdy jachty żaglowe płyną różnymi halsami, to jacht płynący lewym halsem ustępuje drogi jachtowi płynącemu prawym halsem.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Gdy jachty żaglowe płyną tymi samymi halsami, jacht nawietrzny ustępuje drogi jachtowi zawietrznemu.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Bez względu na którekolwiek z powyższych postanowień, każdy statek wyprzedzający powinien ustąpić drogi statkowi wyprzedzanemu.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Każdy jacht żaglowy w drodze powinien ustąpić drogi: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Statkowi nieodpowiadającemu za swoje ruchy,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Statkowi o ograniczonej zdolności manewrowej,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Statkowi zajętemu połowem,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Statkowi noszącemu czerwony, trójkątny proporzec na dziobie.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Niezależnie od powyższego, każdy kierownik statku ma obowiązek podjąć wszelkie działania w celu uniknięcia zderzenia statków.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1" name="Google Shape;171;p2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Prawo drogi dla jachtów żaglowych</a:t>
            </a:r>
            <a:endParaRPr b="1"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86225" y="1215875"/>
            <a:ext cx="824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Statek żaglowy płynący lewym halsem powinien ustąpić statkowi żaglowego płynącemu prawym halsem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Statek wyprzedzany ma pierwszeństwo przed statkiem wyprzedzającym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Statek żaglowy znajdujący się od strony nawietrznej powinien ustąpić statkowi znajdującemu się od strony zawietrznej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Statek o napedzie mechanicznym ustepuje statkowi zaglowemu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Statek o napędzie mechanicznym mający z prawej strony drugi  statek powinien mu ustąpić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Przy kursach przecinajacych sie na wprost, oba statki o napędzie mechanicznym skręcają w prawo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9" name="Google Shape;179;p2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Oznakowanie Statków</a:t>
            </a:r>
            <a:endParaRPr b="1"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3325650" y="1152475"/>
            <a:ext cx="460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Oznakowanie to noszone jest przez statki w nocy i w sytuacjach ograniczonej widoczności.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Schemat przedstawia wszystkie możliwe światła statku w drodze i na postoju (białe światło widoczne dookoła widnokręgu - statek na kotwicy).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W zależności od rodzaju jednostki tylko niektóre światła są wykorzystywane.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Uwaga: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• Schemat nie uwzględnia oznakowania specjalnego statków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(statek nieodpowiadający za swoje ruchy, o ograniczonej zdolności manewrowej itp.).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25" y="1152475"/>
            <a:ext cx="2579325" cy="3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Oznakowanie statków w specjalnych sytuacjach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95050" y="11438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Statek utracił zdolność manewrowania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Oznakowanie: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Światła: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Dwa czerwone światła pionowo ustawione (jeden nad drugim)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Światła burtowe (czerwone i zielone)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Światło rufowe (białe)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Dodatkowo w dzień: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Dwa czarne kule ustawione pionowo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Statek na kotwicy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Oznakowanie: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Światła (dla statków &gt;50m):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Jedno białe światło na dziobie (widoczne dookoła)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Drugie białe światło niżej i bliżej rufy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Dla statków &lt;50m: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Jedno białe światło widoczne dookoła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Dodatkowo w dzień: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Czarna kula na widocznym miejscu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6" name="Google Shape;196;p3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4355350" y="11438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Statek o ograniczonej manewrowości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Oznakowanie: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Światła: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Trzy światła pionowo (czerwone-białe-czerwone)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Światła burtowe (czerwone i zielone)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Światło rufowe (białe)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Dodatkowo w dzień: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Dwa czarne kule i romb czarny pomiędzy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Statek holowany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Oznakowanie: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Światła: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Dwa żółte światła ustawione pionowo (na holowanym statku)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Światło holujące (żółte) ponad białym rufowym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Normalne światła nawigacyjne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Dodatkowo w dzień: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Czarny romb na widocznym miejscu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3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Przepisy lokalne</a:t>
            </a:r>
            <a:endParaRPr b="1"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AutoNum type="arabicPeriod"/>
            </a:pPr>
            <a:r>
              <a:rPr lang="en" sz="1090" b="1">
                <a:solidFill>
                  <a:schemeClr val="dk1"/>
                </a:solidFill>
              </a:rPr>
              <a:t>Ruch prawostronny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90" b="1">
                <a:solidFill>
                  <a:schemeClr val="dk1"/>
                </a:solidFill>
              </a:rPr>
              <a:t>Na szlakach żeglownych jezior i kanałów obowiązuje ruch prawostronny. W wyjątkowych sytuacjach możliwe jest przejście na ruch lewostronny po wcześniejszym uzgodnieniu między płynącymi statkami za pomocą odpowiednich sygnałów.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90" b="1">
              <a:solidFill>
                <a:schemeClr val="dk1"/>
              </a:solidFill>
            </a:endParaRPr>
          </a:p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AutoNum type="arabicPeriod"/>
            </a:pPr>
            <a:r>
              <a:rPr lang="en" sz="1090" b="1">
                <a:solidFill>
                  <a:schemeClr val="dk1"/>
                </a:solidFill>
              </a:rPr>
              <a:t>Żegluga nocna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90" b="1">
                <a:solidFill>
                  <a:schemeClr val="dk1"/>
                </a:solidFill>
              </a:rPr>
              <a:t>Dopuszcza się ruch żaglowy w porze nocnej. Jachty uprawiające żeglugę nocną powinny być wyposażone nie tylko w obowiązkowe oświetlenie, ale także w reflektor.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90" b="1">
              <a:solidFill>
                <a:schemeClr val="dk1"/>
              </a:solidFill>
            </a:endParaRPr>
          </a:p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AutoNum type="arabicPeriod"/>
            </a:pPr>
            <a:r>
              <a:rPr lang="en" sz="1090" b="1">
                <a:solidFill>
                  <a:schemeClr val="dk1"/>
                </a:solidFill>
              </a:rPr>
              <a:t>Zbliżanie się do śluz i mostów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90" b="1">
                <a:solidFill>
                  <a:schemeClr val="dk1"/>
                </a:solidFill>
              </a:rPr>
              <a:t>Przy zbliżaniu się do śluzy lub mostu zwodzonego należy w odpowiedniej odległości podać sygnał dźwiękowy 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90" b="1">
                <a:solidFill>
                  <a:schemeClr val="dk1"/>
                </a:solidFill>
              </a:rPr>
              <a:t>(dwa długie dźwięki: - - ) w celu zaalarmowania obsługi o potrzebie otwarcia przejścia.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90" b="1">
              <a:solidFill>
                <a:schemeClr val="dk1"/>
              </a:solidFill>
            </a:endParaRPr>
          </a:p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AutoNum type="arabicPeriod"/>
            </a:pPr>
            <a:r>
              <a:rPr lang="en" sz="1090" b="1">
                <a:solidFill>
                  <a:schemeClr val="dk1"/>
                </a:solidFill>
              </a:rPr>
              <a:t>Zakazy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90" b="1">
                <a:solidFill>
                  <a:schemeClr val="dk1"/>
                </a:solidFill>
              </a:rPr>
              <a:t>Zabrania się łączenia w zespół statków turystycznych i sportowych ze:</a:t>
            </a:r>
            <a:endParaRPr sz="109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90" b="1">
              <a:solidFill>
                <a:schemeClr val="dk1"/>
              </a:solidFill>
            </a:endParaRPr>
          </a:p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Char char="●"/>
            </a:pPr>
            <a:r>
              <a:rPr lang="en" sz="1090" b="1">
                <a:solidFill>
                  <a:schemeClr val="dk1"/>
                </a:solidFill>
              </a:rPr>
              <a:t>statkami pasażerskimi,</a:t>
            </a:r>
            <a:endParaRPr sz="1090" b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90" b="1">
              <a:solidFill>
                <a:schemeClr val="dk1"/>
              </a:solidFill>
            </a:endParaRPr>
          </a:p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Char char="●"/>
            </a:pPr>
            <a:r>
              <a:rPr lang="en" sz="1090" b="1">
                <a:solidFill>
                  <a:schemeClr val="dk1"/>
                </a:solidFill>
              </a:rPr>
              <a:t>statkami uczestniczącymi w akcjach ratowniczych,</a:t>
            </a:r>
            <a:endParaRPr sz="1090" b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90" b="1">
              <a:solidFill>
                <a:schemeClr val="dk1"/>
              </a:solidFill>
            </a:endParaRPr>
          </a:p>
          <a:p>
            <a:pPr marL="457200" lvl="0" indent="-29781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0"/>
              <a:buChar char="●"/>
            </a:pPr>
            <a:r>
              <a:rPr lang="en" sz="1090" b="1">
                <a:solidFill>
                  <a:schemeClr val="dk1"/>
                </a:solidFill>
              </a:rPr>
              <a:t>statkami biorącymi udział w interwencjach.</a:t>
            </a:r>
            <a:endParaRPr sz="1090" b="1">
              <a:solidFill>
                <a:schemeClr val="dk1"/>
              </a:solidFill>
            </a:endParaRPr>
          </a:p>
        </p:txBody>
      </p:sp>
      <p:pic>
        <p:nvPicPr>
          <p:cNvPr id="205" name="Google Shape;205;p3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Typy przepisów</a:t>
            </a:r>
            <a:endParaRPr b="1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Międzynarodowe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Kodeks morski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Państwowe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Związkowe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Wnioski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Dokumenty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Staże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Weryfikacja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Lokalne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8 Urzędów Żeglugi Śródlądowej, każdy swoje przepisy na rejony podległe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Niepisane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dobra praktyka żeglarska </a:t>
            </a:r>
            <a:endParaRPr b="1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 dirty="0">
                <a:solidFill>
                  <a:schemeClr val="dk1"/>
                </a:solidFill>
              </a:rPr>
              <a:t>etyka i etykieta żeglarska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65" name="Google Shape;65;p1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Przepisy lokalne</a:t>
            </a:r>
            <a:endParaRPr b="1"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311700" y="922075"/>
            <a:ext cx="8520600" cy="40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AutoNum type="arabicPeriod"/>
            </a:pPr>
            <a:r>
              <a:rPr lang="en" sz="1020" b="1">
                <a:solidFill>
                  <a:schemeClr val="dk1"/>
                </a:solidFill>
              </a:rPr>
              <a:t>Pierwszeństwo przejścia</a:t>
            </a:r>
            <a:endParaRPr sz="102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20" b="1">
                <a:solidFill>
                  <a:schemeClr val="dk1"/>
                </a:solidFill>
              </a:rPr>
              <a:t>Statki pasażerskie mają pierwszeństwo przejścia przed statkami sportowymi i turystycznymi.</a:t>
            </a:r>
            <a:endParaRPr sz="1020" b="1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02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AutoNum type="arabicPeriod"/>
            </a:pPr>
            <a:r>
              <a:rPr lang="en" sz="1020" b="1">
                <a:solidFill>
                  <a:schemeClr val="dk1"/>
                </a:solidFill>
              </a:rPr>
              <a:t>Wymagania dla statków na śluzach i kanałach</a:t>
            </a:r>
            <a:endParaRPr sz="102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20" b="1">
                <a:solidFill>
                  <a:schemeClr val="dk1"/>
                </a:solidFill>
              </a:rPr>
              <a:t>Statki wchodzące i wychodzące z komór śluzowych oraz poruszające się po kanałach i podczas przejścia pod mostami muszą mieć opuszczone maszty.</a:t>
            </a:r>
            <a:endParaRPr sz="102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02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AutoNum type="arabicPeriod"/>
            </a:pPr>
            <a:r>
              <a:rPr lang="en" sz="1020" b="1">
                <a:solidFill>
                  <a:schemeClr val="dk1"/>
                </a:solidFill>
              </a:rPr>
              <a:t>Wyposażenie ratunkowe</a:t>
            </a:r>
            <a:endParaRPr sz="102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20" b="1">
                <a:solidFill>
                  <a:schemeClr val="dk1"/>
                </a:solidFill>
              </a:rPr>
              <a:t>Statki sportowe i turystyczne obowiązkowo powinny być wyposażone w:</a:t>
            </a:r>
            <a:endParaRPr sz="1020" b="1">
              <a:solidFill>
                <a:schemeClr val="dk1"/>
              </a:solidFill>
            </a:endParaRPr>
          </a:p>
          <a:p>
            <a:pPr marL="62865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kamizelki lub pasy ratunkowe w liczbie odpowiadającej ilości osób na pokładzie</a:t>
            </a:r>
            <a:endParaRPr sz="1020" b="1">
              <a:solidFill>
                <a:schemeClr val="dk1"/>
              </a:solidFill>
            </a:endParaRPr>
          </a:p>
          <a:p>
            <a:pPr marL="62865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jedno koło ratunkowe z linką na każde rozpoczęte 7 osób na pokładzie (o ile przepisy nie stanowią inaczej)</a:t>
            </a:r>
            <a:endParaRPr sz="1020" b="1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02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AutoNum type="arabicPeriod"/>
            </a:pPr>
            <a:r>
              <a:rPr lang="en" sz="1020" b="1">
                <a:solidFill>
                  <a:schemeClr val="dk1"/>
                </a:solidFill>
              </a:rPr>
              <a:t>Odpowiedzialność</a:t>
            </a:r>
            <a:endParaRPr sz="102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20" b="1">
                <a:solidFill>
                  <a:schemeClr val="dk1"/>
                </a:solidFill>
              </a:rPr>
              <a:t>Kierownik statku odpowiada za:</a:t>
            </a:r>
            <a:endParaRPr sz="1020" b="1">
              <a:solidFill>
                <a:schemeClr val="dk1"/>
              </a:solidFill>
            </a:endParaRPr>
          </a:p>
          <a:p>
            <a:pPr marL="62865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stan techniczny sprzętu ratunkowego</a:t>
            </a:r>
            <a:endParaRPr sz="1020" b="1">
              <a:solidFill>
                <a:schemeClr val="dk1"/>
              </a:solidFill>
            </a:endParaRPr>
          </a:p>
          <a:p>
            <a:pPr marL="62865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kompletność wyposażenia ratunkowego</a:t>
            </a:r>
            <a:endParaRPr sz="102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02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AutoNum type="arabicPeriod"/>
            </a:pPr>
            <a:r>
              <a:rPr lang="en" sz="1020" b="1">
                <a:solidFill>
                  <a:schemeClr val="dk1"/>
                </a:solidFill>
              </a:rPr>
              <a:t>Zakazy dla statków turystyczno-sportowych</a:t>
            </a:r>
            <a:endParaRPr sz="102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20" b="1">
                <a:solidFill>
                  <a:schemeClr val="dk1"/>
                </a:solidFill>
              </a:rPr>
              <a:t>Zabrania się statkom turystyczno-sportowym:</a:t>
            </a:r>
            <a:endParaRPr sz="102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żeglowania pod żaglami na kanałach i pod mostami</a:t>
            </a:r>
            <a:endParaRPr sz="102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postoju w odległości mniejszej niż 50 m od:</a:t>
            </a:r>
            <a:endParaRPr sz="1020" b="1">
              <a:solidFill>
                <a:schemeClr val="dk1"/>
              </a:solidFill>
            </a:endParaRPr>
          </a:p>
          <a:p>
            <a:pPr marL="1371600" lvl="1" indent="-28321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"/>
              <a:buChar char="○"/>
            </a:pPr>
            <a:r>
              <a:rPr lang="en" sz="860" b="1">
                <a:solidFill>
                  <a:schemeClr val="dk1"/>
                </a:solidFill>
              </a:rPr>
              <a:t>Mostów</a:t>
            </a:r>
            <a:endParaRPr sz="860" b="1">
              <a:solidFill>
                <a:schemeClr val="dk1"/>
              </a:solidFill>
            </a:endParaRPr>
          </a:p>
          <a:p>
            <a:pPr marL="1371600" lvl="1" indent="-28321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"/>
              <a:buChar char="○"/>
            </a:pPr>
            <a:r>
              <a:rPr lang="en" sz="860" b="1">
                <a:solidFill>
                  <a:schemeClr val="dk1"/>
                </a:solidFill>
              </a:rPr>
              <a:t>wejść do kanałów</a:t>
            </a:r>
            <a:endParaRPr sz="860" b="1">
              <a:solidFill>
                <a:schemeClr val="dk1"/>
              </a:solidFill>
            </a:endParaRPr>
          </a:p>
          <a:p>
            <a:pPr marL="1371600" lvl="1" indent="-28321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"/>
              <a:buChar char="○"/>
            </a:pPr>
            <a:r>
              <a:rPr lang="en" sz="860" b="1">
                <a:solidFill>
                  <a:schemeClr val="dk1"/>
                </a:solidFill>
              </a:rPr>
              <a:t>ujść rzek</a:t>
            </a:r>
            <a:endParaRPr sz="860" b="1">
              <a:solidFill>
                <a:schemeClr val="dk1"/>
              </a:solidFill>
            </a:endParaRPr>
          </a:p>
          <a:p>
            <a:pPr marL="457200" lvl="0" indent="-29337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Char char="●"/>
            </a:pPr>
            <a:r>
              <a:rPr lang="en" sz="1020" b="1">
                <a:solidFill>
                  <a:schemeClr val="dk1"/>
                </a:solidFill>
              </a:rPr>
              <a:t>kotwiczenia na szlakach handlowych</a:t>
            </a:r>
            <a:endParaRPr sz="1020" b="1">
              <a:solidFill>
                <a:schemeClr val="dk1"/>
              </a:solidFill>
            </a:endParaRPr>
          </a:p>
        </p:txBody>
      </p:sp>
      <p:pic>
        <p:nvPicPr>
          <p:cNvPr id="213" name="Google Shape;213;p3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Dokumenty jachtu i załogi	</a:t>
            </a:r>
            <a:endParaRPr b="1"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Dowód Rejestracyjny wystawiony przez Inspektora Technicznego PZŻ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Karta bezpieczeństwa – dla jednostek morskich IZBA MORSKA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Orzeczenie o zdolności żeglugowej – dla jednostek morskich PZŻ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Certyfikat – dla jednostek regatowych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Ubezpeiczenie jachtu – CASCO i OC Armatora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21" name="Google Shape;221;p3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Dokumenty jachtu i załogi	</a:t>
            </a:r>
            <a:endParaRPr b="1"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Kategorie projektowe: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 - oceaniczna powyżej 8 stopnia Beauforta i 4m fali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B - pełnomorska do 8 stopnia Beauforta i do 4m fali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 - przybrzeżna do 6 stopnia Beauforta i do 4m fali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 - na wodach osłoniętych do 4 stopnia beauforta i do 0,5m fali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29" name="Google Shape;229;p3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Wynajmując jacht powinniśmy</a:t>
            </a:r>
            <a:endParaRPr b="1"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b="1">
                <a:solidFill>
                  <a:schemeClr val="dk1"/>
                </a:solidFill>
              </a:rPr>
              <a:t>Posiadać Umowę czarterową - dokument potwierdzający prawo do użytkowania jachtu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b="1">
                <a:solidFill>
                  <a:schemeClr val="dk1"/>
                </a:solidFill>
              </a:rPr>
              <a:t>Niezbędne uprawnienia do kierowania jednostką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b="1">
                <a:solidFill>
                  <a:schemeClr val="dk1"/>
                </a:solidFill>
              </a:rPr>
              <a:t>Opcjonalnie OC skippera oraz dokumenty załogi jeżeli wpisane zostały w karcie bezpieczeństwa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37" name="Google Shape;237;p3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Zasady postępowania w razie wypadku bądź awarii</a:t>
            </a:r>
            <a:endParaRPr b="1"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29300" cy="3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Wypadek żeglugowy –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zdarzenie związane z ruchem lub postojem statku, w wyniku którego nastąpiło: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uszkodzenie ciała powodujące rozstrój zdrowia lub śmierć człowieka,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zniszczenie mienia znacznej wartości,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nadzwyczajne zagrożenie środowiska naturalnego.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Obowiązki kierownika statku w przypadku wypadku: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Działania ratunkowe</a:t>
            </a:r>
            <a:b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Niezwłoczne podjęcie wszelkich czynności w celu: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ratowania życia i zdrowia ludzi,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ochrony mienia,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minimalizacji szkód.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Obowiązek pomocy</a:t>
            </a:r>
            <a:b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Każdy kierownik statku znajdującego się w pobliżu miejsca wypadku jest zobowiązany do udzielenia pomocy w akcji ratowniczej.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Zawiadomienie odpowiednich służb</a:t>
            </a:r>
            <a:b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Natychmiastowe powiadomienie Policji wymagane jest w przypadku: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ciężkich obrażeń ciała lub śmierci,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wybuchu lub pożaru na statku,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zatonięcia jednostki,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znaczącego zniszczenia mienia.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Dokumentacja zdarzenia</a:t>
            </a:r>
            <a:b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Kierownik statku zobowiązany jest do: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szczegółowego odnotowania wypadku w dzienniku pokładowym (data, godzina, miejsce, okoliczności, rodzaj zdarzenia),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zabezpieczenia śladów i dowodów.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45" name="Google Shape;245;p3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Zasady zachowania się na jachcie i obyczaje</a:t>
            </a:r>
            <a:endParaRPr b="1"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Aby żegluga jachtu nie budziła zastrzeżeń w środowisku żeglarskim i poza nim, podczas uprawiania jachtingu należy spełniać pewne niezbędne warunki: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Warunek prawny: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Jacht powinien posiadać kierownika i stan techniczny nie budzący zastrzeżeń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Warunek estetyczny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Jacht powinien być schludny, czysty, zadbany i nie budzić niesmacznych wrażeń swoim wyglądem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Warunek etyczny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Załoga powinna przestrzegać etykiety jachtowej, zachowując schludny wygląd, grzeczne zachowanie oraz czyste słownictwo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Przestrzeganie przepisów żeglugowych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Koleżeństwo wobec innych żeglarzy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Symbioza z otaczającą przyrodą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53" name="Google Shape;253;p3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Ważniejsze zasady etykiety jachtowej</a:t>
            </a:r>
            <a:endParaRPr b="1"/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Przygotowanie jachtu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 zawsze powinien być w pełni przygotowany do żeglugi ("sklaronowany")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Odbijacze chowane podczas pływania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Żeglowanie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Unikamy równoczesnego używania żagli i silnika, chyba że jest to konieczne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Zachowujemy ciszę w porcie, nie zakłócając spokoju innych załóg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Cumowanie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Przed dobiciem do nabrzeża z innymi jachtami zawsze prosimy o pozwolenie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Cumujemy w sposób umożliwiający sąsiadom łatwe odcumowanie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Pomagamy w przyjęciu cum innym cumującym jachtom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Zachowanie na pokładzie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Bezwzględny zakaz wchodzenia na cudzy jacht bez pozwolenia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Minimalizujemy ingerencję w prywatność innych załóg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Absolutny zakaz gwizdania na jachcie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Komendy i współpraca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Komendy wydajemy z odpowiednią głośnością (słyszalne tylko dla własnej załogi)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Załoga obowiązkowo odpowiada na komendy i je wykonuje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Samodzielne działanie bez komendy dopuszczalne tylko w sytuacjach awaryjnych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Etykieta żeglarska: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Przestrzeganie zasad etykiety stołowej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76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Przestrzeganie ceremoniału banderowego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61" name="Google Shape;261;p3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Ważniejsze zasady etykiety jachtowej</a:t>
            </a:r>
            <a:endParaRPr b="1"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311700" y="1135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AutoNum type="arabicPeriod"/>
            </a:pPr>
            <a:r>
              <a:rPr lang="en" sz="93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Znaczenie bandery</a:t>
            </a:r>
            <a:b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Bandera świadczy o przynależności państwowej jachtu.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AutoNum type="arabicPeriod"/>
            </a:pPr>
            <a:r>
              <a:rPr lang="en" sz="93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Obowiązki dotyczące bandery</a:t>
            </a:r>
            <a:endParaRPr sz="939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○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morskie mają obowiązek noszenia bandery: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podczas żeglugi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 obcych portach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○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polskie pływające po polskich wodach terytorialnych: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 mają obowiązku noszenia bandery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mają prawo do jej wywieszania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AutoNum type="arabicPeriod"/>
            </a:pPr>
            <a:r>
              <a:rPr lang="en" sz="93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Zasady wywieszania bandery</a:t>
            </a:r>
            <a:br>
              <a:rPr lang="en" sz="93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Gdy decydujemy się na wywieszenie bandery, obowiązują następujące zasady: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○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jachcie typu slup banderę nosimy na flagsztoku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○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 porcie: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banderę podnosimy o 8:00 rano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opuszczamy ją o zachodzie słońca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AutoNum type="arabicPeriod"/>
            </a:pPr>
            <a:r>
              <a:rPr lang="en" sz="93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Gala</a:t>
            </a: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93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flagowa</a:t>
            </a:r>
            <a:b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jachtach i masztach przystaniowych można spotkać różnobarwne proporce - jest to tzw. gala flagowa: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○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Składa się z flag Międzynarodowego Kodu Sygnałowego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○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Wywieszana jest podczas: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świąt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2882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■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uroczystości klubowych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Uwagi dodatkowe: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●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Dla innych typów jachtów niż slup obowiązują inne zasady umieszczania bandery 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●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"Zachód słońca" oznacza moment faktycznego zachodu, nie godzinę policyjną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82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"/>
              <a:buFont typeface="Roboto"/>
              <a:buChar char="●"/>
            </a:pPr>
            <a:r>
              <a:rPr lang="en" sz="939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Gala flagowa jest honorowym wyróżnieniem i podlega szczególnym zasadom protokołu</a:t>
            </a:r>
            <a:endParaRPr sz="939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360">
              <a:solidFill>
                <a:schemeClr val="dk1"/>
              </a:solidFill>
            </a:endParaRPr>
          </a:p>
        </p:txBody>
      </p:sp>
      <p:pic>
        <p:nvPicPr>
          <p:cNvPr id="269" name="Google Shape;269;p3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Podstawowe zasady ochrony środowiska</a:t>
            </a: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Śmieci na pokładzie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Zawsze miej na pokładzie worek papierowy lub torbę foliową na odpady.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 wyrzucaj nic za burtę! Wszystkie śmieci zbieraj do worka i wyrzuć w najbliższym porcie lub obozowisku do odpowiedniego kontenera.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 zakopuj odpadów, zwłaszcza resztek jedzenia – zwierzęta wyczują je i wykopią.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Higiena osobista i odchody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Kupę i siku załatwiaj w toalecie (WC). Jeśli jej nie ma: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Idź daleko od brzegu (min. 50–100 m od wody).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Rób to na trawie – rośliny wchłoną Twoje odchody.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33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Możesz też zakopać odchody saperką (głębokość ok. 15–20 cm), ale pamiętaj, że to miejsce mogą odwiedzać inni żeglarze.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Żywność i opakowania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 przechowuj jedzenia w plastikowych pojemnikach – plastik rozkłada się setki lat, a jego spalanie zatruwa powietrze.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Resztki jedzenia i wodę po zmywaniu naczyń wylej na trawę (z dala od brzegu). Jeśli nie zjedzą ich zwierzęta, wchłoną je rośliny.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Co się dzieje z odpadami w naturze?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Metal – rdzewieje, ale to długi proces.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Szkło – zostanie starte przez piasek, ale może potrwać tysiące lat.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Tworzywa sztuczne – pozostaną w środowisku bardzo długo.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77" name="Google Shape;277;p4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Ustawy i ważniejsze akty w przepisach państwowych</a:t>
            </a:r>
            <a:endParaRPr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24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Ustawa o bezpieczeństwie morskim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Dotyczy Zalewu Wiślanego, Zalewu Szczecińskiego, Zatoka Gdańska, Zatoka Pomorska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Ustawa o żegludze śródlądowej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Ustawa o sporcie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Rozporządzenie rady ministrów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W sprawie określenia warunków bezpieczeństwa osób przebywających</a:t>
            </a:r>
            <a:br>
              <a:rPr lang="en" b="1">
                <a:solidFill>
                  <a:schemeClr val="dk1"/>
                </a:solidFill>
              </a:rPr>
            </a:br>
            <a:r>
              <a:rPr lang="en" b="1">
                <a:solidFill>
                  <a:schemeClr val="dk1"/>
                </a:solidFill>
              </a:rPr>
              <a:t> w górach, pływających, kąpiących się i uprawiających sporty wodne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Rozporządzenie Ministra Infrastruktury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W sprawie szczegółowego trybu postępowania w związku z wypadkami żeglugowymi na śródlądowych drogach wodnych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W sprawie przepisów żeglugowych na śródlądowych drogach wodnych  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Rozporządzenie Ministra Sportu i Turystyki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W sprawie uprawiania turystyki wodnej</a:t>
            </a: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b="1">
                <a:solidFill>
                  <a:schemeClr val="dk1"/>
                </a:solidFill>
              </a:rPr>
              <a:t> Rozporządzenie Ministra Transportu, Budownictwa i Gospodarki Morskiej</a:t>
            </a:r>
            <a:endParaRPr b="1">
              <a:solidFill>
                <a:schemeClr val="dk1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b="1">
                <a:solidFill>
                  <a:schemeClr val="dk1"/>
                </a:solidFill>
              </a:rPr>
              <a:t>W sprawie bezpieczeństwa przy uprawianiu turystyki wodnej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3" name="Google Shape;73;p1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Rozporządzenie Ministra Sportu </a:t>
            </a:r>
            <a:endParaRPr b="1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§ 16. </a:t>
            </a:r>
            <a:r>
              <a:rPr lang="en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(Ogólne wymagania dotyczące bezpieczeństwa żeglugi)</a:t>
            </a:r>
            <a:endParaRPr lang="pl-PL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Uprawianie żeglarstwa odbywa się z zachowaniem zasad bezpieczeństwa, w tym wymaga używania sprawnego technicznie sprzętu pływającego.</a:t>
            </a:r>
            <a:endParaRPr lang="pl-PL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Każdy statek powinien być wyposażony w środki bezpieczeństwa, zgodnie z wpisem w dokumencie rejestracyjnym lub w karcie bezpieczeństwa statku.</a:t>
            </a:r>
            <a:endParaRPr lang="pl-PL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Podczas żeglugi musi być prowadzona ciągła obserwacja akwenu, w tym innych jednostek pływających.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81" name="Google Shape;81;p1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Rozporządzenie Ministra Sportu </a:t>
            </a:r>
            <a:endParaRPr b="1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§ 17.  </a:t>
            </a:r>
            <a:r>
              <a:rPr lang="en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(Obowiązki kapitana statku)</a:t>
            </a:r>
            <a:endParaRPr sz="1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 bezpieczeństwo żeglugi jest odpowiedzialny kapitan statku (kierownik statku).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Przed wyjściem z portu kapitan statku (kierownik statku) jest obowiązany zapoznać członków załogi z: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zasadami użytkowania środków bezpieczeństwa będących na wyposażeniu jachtu,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procedurami alarmowymi.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Kapitan statku może powierzyć członkowi załogi, uwzględniając jego kwalifikacje, wykonanie czynności związanych z żeglugą, co nie zwalnia go od odpowiedzialności za bezpieczeństwo.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Kapitan jest obowiązany do przedsięwzięcia wszelkich środków wynikających </a:t>
            </a:r>
            <a:endParaRPr lang="pl-PL"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l-PL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 zasad dobrej praktyki żeglarskiej.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Rozporządzenie Ministra Sportu </a:t>
            </a:r>
            <a:endParaRPr b="1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§ 18. </a:t>
            </a:r>
            <a:r>
              <a:rPr lang="en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(Środki ochrony osobistej na pokładzie)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Osoba nieumiejąca pływać przebywająca na pokładzie statku powinna mieć założoną kamizelkę ratunkową.</a:t>
            </a:r>
            <a:endParaRPr lang="pl-PL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Osoba przebywająca podczas rejsu na pokładzie statku w nocy lub pracująca na maszcie powinna mieć założone szelki bezpieczeństwa.</a:t>
            </a:r>
            <a:endParaRPr lang="pl-PL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założeniu środków asekuracyjnych, kamizelek ratunkowych lub szelek bezpieczeństwa przez członków załogi umiejących pływać decyduje kapitan statku.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Patenty i Licencje</a:t>
            </a:r>
            <a:endParaRPr sz="2500" b="1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6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360" b="1" dirty="0">
                <a:solidFill>
                  <a:schemeClr val="dk1"/>
                </a:solidFill>
              </a:rPr>
              <a:t>Posiadanie wymaganych kwalifikacji do uprawiania żeglarstwa stwierdza sie nadaniem odpowiedniego patentu.</a:t>
            </a:r>
            <a:endParaRPr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lang="pl-PL" sz="1360" b="1" dirty="0">
              <a:solidFill>
                <a:schemeClr val="dk1"/>
              </a:solidFill>
            </a:endParaRPr>
          </a:p>
          <a:p>
            <a:pPr marL="0" lvl="0" indent="0">
              <a:lnSpc>
                <a:spcPct val="95000"/>
              </a:lnSpc>
              <a:buClr>
                <a:schemeClr val="dk1"/>
              </a:buClr>
              <a:buSzPts val="770"/>
              <a:buNone/>
            </a:pPr>
            <a:r>
              <a:rPr lang="en" sz="1360" b="1" dirty="0">
                <a:solidFill>
                  <a:schemeClr val="dk1"/>
                </a:solidFill>
              </a:rPr>
              <a:t>Polski Związ</a:t>
            </a:r>
            <a:r>
              <a:rPr lang="pl-PL" sz="1360" b="1" dirty="0">
                <a:solidFill>
                  <a:schemeClr val="dk1"/>
                </a:solidFill>
              </a:rPr>
              <a:t>e</a:t>
            </a:r>
            <a:r>
              <a:rPr lang="en" sz="1360" b="1" dirty="0">
                <a:solidFill>
                  <a:schemeClr val="dk1"/>
                </a:solidFill>
              </a:rPr>
              <a:t>k Żeglarski (PZŻ)</a:t>
            </a:r>
            <a:endParaRPr lang="pl-PL"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lang="pl-PL"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360" dirty="0">
                <a:solidFill>
                  <a:schemeClr val="dk1"/>
                </a:solidFill>
              </a:rPr>
              <a:t>Ustala się następujące patenty żeglarskie: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żeglarz jachtowy,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jachtowy sternik morski,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kapitan jachtowy,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żeglarz lodowy,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sternik lodowy</a:t>
            </a:r>
            <a:r>
              <a:rPr lang="en" sz="1360" b="1" dirty="0">
                <a:solidFill>
                  <a:schemeClr val="dk1"/>
                </a:solidFill>
              </a:rPr>
              <a:t>.</a:t>
            </a:r>
            <a:endParaRPr sz="1360" b="1" dirty="0">
              <a:solidFill>
                <a:schemeClr val="dk1"/>
              </a:solidFill>
            </a:endParaRPr>
          </a:p>
        </p:txBody>
      </p:sp>
      <p:pic>
        <p:nvPicPr>
          <p:cNvPr id="105" name="Google Shape;105;p1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739700" y="1961200"/>
            <a:ext cx="4092600" cy="264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5000"/>
              </a:lnSpc>
              <a:buClr>
                <a:schemeClr val="dk1"/>
              </a:buClr>
              <a:buSzPts val="770"/>
            </a:pPr>
            <a:r>
              <a:rPr lang="en" sz="1360" b="1" dirty="0">
                <a:solidFill>
                  <a:schemeClr val="dk1"/>
                </a:solidFill>
              </a:rPr>
              <a:t>Polski Związ</a:t>
            </a:r>
            <a:r>
              <a:rPr lang="pl-PL" sz="1360" b="1" dirty="0" err="1">
                <a:solidFill>
                  <a:schemeClr val="dk1"/>
                </a:solidFill>
              </a:rPr>
              <a:t>ek</a:t>
            </a:r>
            <a:r>
              <a:rPr lang="en" sz="1360" b="1" dirty="0">
                <a:solidFill>
                  <a:schemeClr val="dk1"/>
                </a:solidFill>
              </a:rPr>
              <a:t> Motorowodn</a:t>
            </a:r>
            <a:r>
              <a:rPr lang="pl-PL" sz="1360" b="1" dirty="0">
                <a:solidFill>
                  <a:schemeClr val="dk1"/>
                </a:solidFill>
              </a:rPr>
              <a:t>y</a:t>
            </a:r>
            <a:r>
              <a:rPr lang="en" sz="1360" b="1" dirty="0">
                <a:solidFill>
                  <a:schemeClr val="dk1"/>
                </a:solidFill>
              </a:rPr>
              <a:t> i Narciarstwa Wodnego (PZMWiNW)</a:t>
            </a:r>
            <a:endParaRPr lang="pl-PL"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lang="pl-PL"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360" dirty="0">
                <a:solidFill>
                  <a:schemeClr val="dk1"/>
                </a:solidFill>
              </a:rPr>
              <a:t>Ustala się następujące patenty motorowodne: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sternik motorowodny,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motorowodny sternik morski,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kapitan motorowodny,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mechanik motorowodny.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licencja na holowania narciarza,</a:t>
            </a:r>
            <a:endParaRPr sz="1360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AutoNum type="alphaLcParenR"/>
            </a:pPr>
            <a:r>
              <a:rPr lang="en" sz="1360" dirty="0">
                <a:solidFill>
                  <a:schemeClr val="dk1"/>
                </a:solidFill>
              </a:rPr>
              <a:t>licencja na holowanie obiektów,</a:t>
            </a:r>
            <a:endParaRPr sz="136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36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107" name="Google Shape;107;p1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Prawa osoby bez patentu</a:t>
            </a:r>
            <a:endParaRPr b="1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Osoba pełnoletnia, bez uprawnień w Polsce prowadzié jachty żaglowe do 7,5m długości oraz jachty o napędzie mechanicznym do 10 kW mocy silnika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Uprawnienia te można realizować tylko w porze dziennej na wodach śródlądowych oraz wodach morskich do 2 Mm od brzegu.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Należy pamiętać, że brak obowiązku posiadania uprawnień nie zwalnia z obowiązku posiadania kompetencji do prowadzenia danej jednostki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Przeliczenie k</a:t>
            </a:r>
            <a:r>
              <a:rPr lang="pl-PL" b="1" dirty="0" err="1">
                <a:solidFill>
                  <a:schemeClr val="dk1"/>
                </a:solidFill>
              </a:rPr>
              <a:t>ilowata</a:t>
            </a:r>
            <a:r>
              <a:rPr lang="en" b="1" dirty="0">
                <a:solidFill>
                  <a:schemeClr val="dk1"/>
                </a:solidFill>
              </a:rPr>
              <a:t> na konie mechaniczne to 1kW = 1.3</a:t>
            </a:r>
            <a:r>
              <a:rPr lang="pl-PL" b="1" dirty="0">
                <a:solidFill>
                  <a:schemeClr val="dk1"/>
                </a:solidFill>
              </a:rPr>
              <a:t>6 KM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14" name="Google Shape;114;p2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Żeglarz Jachtowy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276450" y="1152475"/>
            <a:ext cx="7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Polski Związek Żeglarski zaświadcza, że posiadacz  niniejszego patentu jest uprawniony do: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469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 dirty="0">
                <a:solidFill>
                  <a:schemeClr val="dk1"/>
                </a:solidFill>
              </a:rPr>
              <a:t>Prowadzenia jachtów żaglowych, które mogą być wyposażone w pomocniczy napęd mechaniczny, po wodach śródlądowych.</a:t>
            </a:r>
            <a:endParaRPr lang="pl-PL" sz="1600" b="1" dirty="0">
              <a:solidFill>
                <a:schemeClr val="dk1"/>
              </a:solidFill>
            </a:endParaRPr>
          </a:p>
          <a:p>
            <a:pPr marL="469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pl-PL" sz="1600" b="1" dirty="0">
              <a:solidFill>
                <a:schemeClr val="dk1"/>
              </a:solidFill>
            </a:endParaRPr>
          </a:p>
          <a:p>
            <a:pPr marL="469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 dirty="0">
                <a:solidFill>
                  <a:schemeClr val="dk1"/>
                </a:solidFill>
              </a:rPr>
              <a:t>Prowadzenia jachtów żaglowych, które mogą być wyposażone w pomocniczy napęd mechaniczny, o długości kadłuba do 12 m, po morskich wodach wewnętrznych oraz pozostałych wodach morskich w strefie do 2 mil morskich od brzegu, w porze dziennej.</a:t>
            </a:r>
            <a:endParaRPr lang="pl-PL" sz="1600" b="1" dirty="0">
              <a:solidFill>
                <a:schemeClr val="dk1"/>
              </a:solidFill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pl-PL" sz="1600" b="1" dirty="0">
              <a:solidFill>
                <a:schemeClr val="dk1"/>
              </a:solidFill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sz="1600" b="1" dirty="0">
                <a:solidFill>
                  <a:schemeClr val="dk1"/>
                </a:solidFill>
              </a:rPr>
              <a:t>(1 mila morska wynosi 1852 m)</a:t>
            </a:r>
            <a:endParaRPr sz="1600" b="1" dirty="0">
              <a:solidFill>
                <a:schemeClr val="dk1"/>
              </a:solidFill>
            </a:endParaRPr>
          </a:p>
        </p:txBody>
      </p:sp>
      <p:pic>
        <p:nvPicPr>
          <p:cNvPr id="122" name="Google Shape;122;p2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2544</Words>
  <Application>Microsoft Office PowerPoint</Application>
  <PresentationFormat>Pokaz na ekranie (16:9)</PresentationFormat>
  <Paragraphs>345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Roboto</vt:lpstr>
      <vt:lpstr>Arial</vt:lpstr>
      <vt:lpstr>Simple Light</vt:lpstr>
      <vt:lpstr>Przepisy i etykieta żeglarska</vt:lpstr>
      <vt:lpstr>Typy przepisów</vt:lpstr>
      <vt:lpstr>Ustawy i ważniejsze akty w przepisach państwowych</vt:lpstr>
      <vt:lpstr>Rozporządzenie Ministra Sportu </vt:lpstr>
      <vt:lpstr>Rozporządzenie Ministra Sportu </vt:lpstr>
      <vt:lpstr>Rozporządzenie Ministra Sportu </vt:lpstr>
      <vt:lpstr>Patenty i Licencje</vt:lpstr>
      <vt:lpstr>Prawa osoby bez patentu</vt:lpstr>
      <vt:lpstr>Żeglarz Jachtowy </vt:lpstr>
      <vt:lpstr>Sternik Motorowodny</vt:lpstr>
      <vt:lpstr>Definicje</vt:lpstr>
      <vt:lpstr>Definicje</vt:lpstr>
      <vt:lpstr>Sygnały wzywania pomocy</vt:lpstr>
      <vt:lpstr>Sygnały dźwiękowe</vt:lpstr>
      <vt:lpstr>Prawo drogi na wodach śródlądowych</vt:lpstr>
      <vt:lpstr>Prawo drogi dla jachtów żaglowych</vt:lpstr>
      <vt:lpstr>Oznakowanie Statków</vt:lpstr>
      <vt:lpstr>Oznakowanie statków w specjalnych sytuacjach</vt:lpstr>
      <vt:lpstr>Przepisy lokalne</vt:lpstr>
      <vt:lpstr>Przepisy lokalne</vt:lpstr>
      <vt:lpstr>Dokumenty jachtu i załogi </vt:lpstr>
      <vt:lpstr>Dokumenty jachtu i załogi </vt:lpstr>
      <vt:lpstr>Wynajmując jacht powinniśmy</vt:lpstr>
      <vt:lpstr>Zasady postępowania w razie wypadku bądź awarii</vt:lpstr>
      <vt:lpstr>Zasady zachowania się na jachcie i obyczaje</vt:lpstr>
      <vt:lpstr>Ważniejsze zasady etykiety jachtowej</vt:lpstr>
      <vt:lpstr>Ważniejsze zasady etykiety jachtowej</vt:lpstr>
      <vt:lpstr>Podstawowe zasady ochrony środowiska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</dc:creator>
  <cp:lastModifiedBy>Dobrosława Rychlik</cp:lastModifiedBy>
  <cp:revision>1</cp:revision>
  <dcterms:modified xsi:type="dcterms:W3CDTF">2025-07-17T04:54:22Z</dcterms:modified>
</cp:coreProperties>
</file>