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e5e3e0f9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e5e3e0f9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e5e3e0f9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6e5e3e0f9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e5e3e0f9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e5e3e0f9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e5e3e0f9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e5e3e0f9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e5e3e0f9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e5e3e0f9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e5e3e0f94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e5e3e0f94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e5e3e0f94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6e5e3e0f94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e5e3e0f9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e5e3e0f9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e5e3e0f9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6e5e3e0f9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e5e3e0f9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6e5e3e0f94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e5e3e0f9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e5e3e0f9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e5e3e0f9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e5e3e0f9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e5e3e0f94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6e5e3e0f94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e5e3e0f94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e5e3e0f94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e5e3e0f9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e5e3e0f9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e5e3e0f9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e5e3e0f9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e5e3e0f9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e5e3e0f9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e5e3e0f9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e5e3e0f9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e5e3e0f9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e5e3e0f9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e5e3e0f9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e5e3e0f9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e5e3e0f9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6e5e3e0f9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Tło youtube Pod Zaglami.pn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34575"/>
            <a:ext cx="9205468" cy="51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68483" y="1382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Silniki i napędy łodzi</a:t>
            </a:r>
            <a:endParaRPr sz="5400" b="1"/>
          </a:p>
        </p:txBody>
      </p:sp>
      <p:pic>
        <p:nvPicPr>
          <p:cNvPr id="101" name="Google Shape;101;p25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Włączanie silnika stacjonarnego</a:t>
            </a:r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lang="en" dirty="0">
                <a:solidFill>
                  <a:srgbClr val="CC0000"/>
                </a:solidFill>
              </a:rPr>
              <a:t>Wywietrzyć komorę silnika!!!</a:t>
            </a:r>
            <a:endParaRPr dirty="0"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Otworzyć zawór paliwa i wszelkie inne zawory (o ile takie istnieją)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Włączyć urządzenie rozruchowe ("ssanie,")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Ustawić przepustnicę ("gaz") w pozycji rozruchu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Sprawdzić, czy silnik znajduje się na biegu jałowym (czy jest na tzw. luzie)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Włączyć zasilanie instalacji zapłonowej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Włączyć rozrusznik („zapalić silnik”)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Gdy silnik zapali - skontrolować wylot wody chłodzącej, wyłączyć „ssanie”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84" name="Google Shape;184;p3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Wyłączenie silnika stacjonarnego</a:t>
            </a:r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Naciskamy przycisk stop lub zrywamy “zrywkę”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Odcinamy dopływ paliwa i czekamy aż silnik sam zgaśnie. To robimy gdy wyłączamy silnik na dłużej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Po zatrzymaniu silnika należy: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Wyłączyć zasilanie zapłonu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Pozakręcać wszystkie zawory (jeżeli jest to wymagane)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1" name="Google Shape;191;p3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Systemy smarowania</a:t>
            </a: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</a:rPr>
              <a:t>Silniki dwusuwowe – smarowanie mieszankowe</a:t>
            </a:r>
            <a:endParaRPr sz="1600" b="1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Mieszanka paliwowo-olejowa w proporcjach 1:100. Przy docieraniu silnika należy stosować mieszanki bogatsze (zwykle 1:50).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W nowszych silnikach stosuje się wtrysk oleju do cylindra (np. Bombardier – Rotax). W takim przypadku istnieje oddzielny zbiorniczek na olej. Tankujemy czyste paliwo.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</a:rPr>
              <a:t>Silniki czterosuwowe – smarowanie ciśnieniowe</a:t>
            </a:r>
            <a:endParaRPr sz="1600" b="1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Miska olejowa i pompa oleju. Należy kontrolować poziom oleju w misce.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Tankujemy czyste paliwo.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98" name="Google Shape;198;p3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Parametry śruby</a:t>
            </a:r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1152475"/>
            <a:ext cx="6484528" cy="382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Analiza i porównanie różnych napędów</a:t>
            </a:r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Silniki przyczepne mają następujące zalety: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łatwość montażu i demontażu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stosunkowo mały ciężar w stosunku do uzyskiwanej mocy,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duża manewrowość,</a:t>
            </a:r>
            <a:r>
              <a:rPr lang="pl-PL" sz="2000" dirty="0">
                <a:solidFill>
                  <a:schemeClr val="dk1"/>
                </a:solidFill>
              </a:rPr>
              <a:t> </a:t>
            </a:r>
            <a:r>
              <a:rPr lang="en" sz="2000" dirty="0">
                <a:solidFill>
                  <a:schemeClr val="dk1"/>
                </a:solidFill>
              </a:rPr>
              <a:t>nawet przy małych prędkościach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mała strata mocy przy przeniesieniu napędu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prosta budowa.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Wadami zaś są :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duże zużycie paliwa,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duża hałaśliwość,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zanieczyszczenie środowiska,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droższa eksploatacja.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3" name="Google Shape;213;p3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Analiza i porównanie różnych napędów</a:t>
            </a:r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Silniki wbudowane z napędem śrubowym.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Zalety: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wygodna eksploatacja,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duża manewrowość, nawet przy małych prędkościach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mała strata mocy przy przeniesieniu napędu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mniejsze koszty eksploatacji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Wady :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duże rozmiary i waga silnika,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możliwość pływania tylko po głębokiej wodzie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220" name="Google Shape;220;p3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Analiza i porównanie różnych napędów</a:t>
            </a:r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0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Silnik wbudowany z napędem strugowodnym.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Zalety :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możliwość pływania po bardzo płytkiej wodzie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dobra zwrotność przy dużej prędkości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l-PL" sz="2000" dirty="0">
                <a:solidFill>
                  <a:schemeClr val="dk1"/>
                </a:solidFill>
              </a:rPr>
              <a:t>n</a:t>
            </a:r>
            <a:r>
              <a:rPr lang="en" sz="2000" dirty="0">
                <a:solidFill>
                  <a:schemeClr val="dk1"/>
                </a:solidFill>
              </a:rPr>
              <a:t>apęd bezpieczny (brak nieosłoniętej śruby)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Wady :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duże zużycie paliwa (o 50% większe niż z napędem śrubowym)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mała sterowność przy niskiej liczbie obrotów silnika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duża wrażliwość napędu strumieniowego na zanieczyszczenia</a:t>
            </a:r>
            <a:endParaRPr dirty="0"/>
          </a:p>
        </p:txBody>
      </p:sp>
      <p:pic>
        <p:nvPicPr>
          <p:cNvPr id="227" name="Google Shape;227;p4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dbać o silnik</a:t>
            </a:r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</a:rPr>
              <a:t>Regularnie kontroluj poziom oleju i glikolu (w przypadku podwójnego obiegu chłodzenia).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Po dłuższej pracy pod dużym obciążeniem pozwól silnikowi się schłodzić przed wyłączeniem (3-10 minut na luzie z lekko podwyższonymi obrotami).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Stosuj paliwo dobrej jakości, tankowane wyłącznie na sprawdzonych stacjach.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</a:rPr>
              <a:t>Unikaj gwałtownych zmian biegów (np. z naprzód na wstecz) – może to uszkodzić przekładnię.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Nigdy nie wypalaj paliwa do końca – grozi to: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</a:rPr>
              <a:t>Zapowietrzeniem instalacji (w silnikach Diesla)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</a:rPr>
              <a:t>Zapchaniem filtrów i dysz przez zanieczyszczenia lub wodę zgromadzoną na dnie zbiornika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Raz na sezon opróżnij zbiornik z resztek paliwa i napełnij świeżym.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</a:rPr>
              <a:t>Zapoznaj się z instrukcją obsługi i przestrzegaj zaleceń producenta.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Po pływaniu w wodzie morskiej przepłucz układ chłodzenia słodką wodą.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pic>
        <p:nvPicPr>
          <p:cNvPr id="234" name="Google Shape;234;p4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Najczęstsze usterki</a:t>
            </a:r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l-PL" sz="1500" dirty="0">
                <a:solidFill>
                  <a:schemeClr val="dk1"/>
                </a:solidFill>
              </a:rPr>
              <a:t>1. </a:t>
            </a:r>
            <a:r>
              <a:rPr lang="en" sz="1500" b="1" dirty="0">
                <a:solidFill>
                  <a:schemeClr val="dk1"/>
                </a:solidFill>
              </a:rPr>
              <a:t>Brak chłodzenia, trzeba jak najszybciej zgasić silnik</a:t>
            </a:r>
            <a:r>
              <a:rPr lang="en" sz="1500" dirty="0">
                <a:solidFill>
                  <a:schemeClr val="dk1"/>
                </a:solidFill>
              </a:rPr>
              <a:t>. Spowodowane może być: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Zapchanym filtrem wody zaburtowej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Zakręconym zaworem wody zaburtowej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Uszkodzeniem pompy zaburtowej</a:t>
            </a:r>
            <a:endParaRPr sz="1500" dirty="0">
              <a:solidFill>
                <a:schemeClr val="dk1"/>
              </a:solidFill>
            </a:endParaRP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l-PL" sz="1500" dirty="0">
                <a:solidFill>
                  <a:schemeClr val="dk1"/>
                </a:solidFill>
              </a:rPr>
              <a:t>2. </a:t>
            </a:r>
            <a:r>
              <a:rPr lang="en" sz="1500" b="1" dirty="0">
                <a:solidFill>
                  <a:schemeClr val="dk1"/>
                </a:solidFill>
              </a:rPr>
              <a:t>Silnik nie odpala</a:t>
            </a:r>
            <a:r>
              <a:rPr lang="en" sz="1500" dirty="0">
                <a:solidFill>
                  <a:schemeClr val="dk1"/>
                </a:solidFill>
              </a:rPr>
              <a:t>. Spowodowane może być: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Brakiem paliwa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Zakręconym kurkiem paliwa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Zakręconym korkiem odpowietrzający zbiornika paliwa </a:t>
            </a:r>
            <a:endParaRPr sz="1500" i="1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Niewłączonym urządzeniem rozruchowym ("ssanie")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W silnikach Diesla: nieuruchomieniem świec żarowych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Zapowietrzenie układu paliwowego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Zalanym silnikiem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Zamienieniem kabli na świecach zapłonowych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241" name="Google Shape;241;p42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Najczęstsze usterki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3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l-PL" sz="1400" dirty="0">
                <a:solidFill>
                  <a:schemeClr val="dk1"/>
                </a:solidFill>
              </a:rPr>
              <a:t>3. </a:t>
            </a:r>
            <a:r>
              <a:rPr lang="en" sz="1400" b="1" dirty="0">
                <a:solidFill>
                  <a:schemeClr val="dk1"/>
                </a:solidFill>
              </a:rPr>
              <a:t>Spadek mocy silnika podczas pracy</a:t>
            </a:r>
            <a:r>
              <a:rPr lang="en" sz="1400" dirty="0">
                <a:solidFill>
                  <a:schemeClr val="dk1"/>
                </a:solidFill>
              </a:rPr>
              <a:t>. Spowodowane może być: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Zapomnieniem wyłączyć “ssania” po uruchomieniu silnika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Nawinięcie czegoś na śrubę. Należy wyłączyć silnik i oczyścić śrubę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Zapchanie filtra paliwa</a:t>
            </a:r>
            <a:endParaRPr sz="1400" dirty="0">
              <a:solidFill>
                <a:schemeClr val="dk1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l-PL" sz="1400" dirty="0">
                <a:solidFill>
                  <a:schemeClr val="dk1"/>
                </a:solidFill>
              </a:rPr>
              <a:t>4. </a:t>
            </a:r>
            <a:r>
              <a:rPr lang="en" sz="1400" b="1" dirty="0">
                <a:solidFill>
                  <a:schemeClr val="dk1"/>
                </a:solidFill>
              </a:rPr>
              <a:t>Silnik gaśnie na biegu jałowym, ale pracuje normalnie na wyższych obrotach i pod obciążeniem</a:t>
            </a:r>
            <a:r>
              <a:rPr lang="en" sz="1400" dirty="0">
                <a:solidFill>
                  <a:schemeClr val="dk1"/>
                </a:solidFill>
              </a:rPr>
              <a:t>. Spowodowane może być: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W silniku gaźnikowym:</a:t>
            </a: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Zapchana dysza biegu jałowego w gaźniku (wymaga czyszczenia lub wymiany)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Źle ustawione zerowe położenie przepustnicy (wymaga regulacji)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W silnikach z wtryskiem paliwa (EFI):</a:t>
            </a: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Awaria sterownika biegu jałowego – problem trudny do naprawy w warunkach jachtowych (wymaga diagnostyki w serwisie)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48" name="Google Shape;248;p4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Podział silników</a:t>
            </a: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Rodzaj paliwa: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b</a:t>
            </a:r>
            <a:r>
              <a:rPr lang="en" dirty="0">
                <a:solidFill>
                  <a:schemeClr val="dk1"/>
                </a:solidFill>
              </a:rPr>
              <a:t>enzynowe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d</a:t>
            </a:r>
            <a:r>
              <a:rPr lang="en" dirty="0">
                <a:solidFill>
                  <a:schemeClr val="dk1"/>
                </a:solidFill>
              </a:rPr>
              <a:t>ieslowe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dirty="0">
                <a:solidFill>
                  <a:schemeClr val="dk1"/>
                </a:solidFill>
              </a:rPr>
              <a:t>elektryczne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Cykl pracy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d</a:t>
            </a:r>
            <a:r>
              <a:rPr lang="en" dirty="0">
                <a:solidFill>
                  <a:schemeClr val="dk1"/>
                </a:solidFill>
              </a:rPr>
              <a:t>wusuwowe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c</a:t>
            </a:r>
            <a:r>
              <a:rPr lang="en" dirty="0">
                <a:solidFill>
                  <a:schemeClr val="dk1"/>
                </a:solidFill>
              </a:rPr>
              <a:t>zterosuwowe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Konstrukcje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s</a:t>
            </a:r>
            <a:r>
              <a:rPr lang="en" dirty="0">
                <a:solidFill>
                  <a:schemeClr val="dk1"/>
                </a:solidFill>
              </a:rPr>
              <a:t>tacjonarne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p</a:t>
            </a:r>
            <a:r>
              <a:rPr lang="en" dirty="0">
                <a:solidFill>
                  <a:schemeClr val="dk1"/>
                </a:solidFill>
              </a:rPr>
              <a:t>rzyczepne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Sposób zasilania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g</a:t>
            </a:r>
            <a:r>
              <a:rPr lang="en" dirty="0">
                <a:solidFill>
                  <a:schemeClr val="dk1"/>
                </a:solidFill>
              </a:rPr>
              <a:t>aźnikowe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pl-PL" dirty="0">
                <a:solidFill>
                  <a:schemeClr val="dk1"/>
                </a:solidFill>
              </a:rPr>
              <a:t>o</a:t>
            </a:r>
            <a:r>
              <a:rPr lang="en" dirty="0">
                <a:solidFill>
                  <a:schemeClr val="dk1"/>
                </a:solidFill>
              </a:rPr>
              <a:t> wtrysku bezpośrednim (EFI)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08" name="Google Shape;108;p2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Najczęstsze usterki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0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pl-PL" sz="1200" dirty="0">
                <a:solidFill>
                  <a:srgbClr val="000000"/>
                </a:solidFill>
              </a:rPr>
              <a:t>5. </a:t>
            </a:r>
            <a:r>
              <a:rPr lang="en" sz="1200" b="1" dirty="0">
                <a:solidFill>
                  <a:srgbClr val="000000"/>
                </a:solidFill>
              </a:rPr>
              <a:t>Silne drgania silnika</a:t>
            </a:r>
            <a:r>
              <a:rPr lang="en" sz="1200" dirty="0">
                <a:solidFill>
                  <a:srgbClr val="000000"/>
                </a:solidFill>
              </a:rPr>
              <a:t>. Może być spowodowane: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</a:rPr>
              <a:t>Brakiem zapłonu w jednym z cylindrów (silnik pracuje nierówno, "przerywa").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</a:rPr>
              <a:t>Rozwiązania w zależności od typu silnika: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rgbClr val="000000"/>
                </a:solidFill>
              </a:rPr>
              <a:t>Silniki benzynowe: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 dirty="0">
                <a:solidFill>
                  <a:srgbClr val="000000"/>
                </a:solidFill>
              </a:rPr>
              <a:t>Niesprawną świecą zapłonową (brak iskry):</a:t>
            </a:r>
            <a:endParaRPr sz="1200" dirty="0">
              <a:solidFill>
                <a:srgbClr val="000000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</a:pPr>
            <a:r>
              <a:rPr lang="en" sz="1200" dirty="0">
                <a:solidFill>
                  <a:srgbClr val="000000"/>
                </a:solidFill>
              </a:rPr>
              <a:t>Świeca może być źle dobrana lub pokryta nagarem – wymiana lub czyszczenie.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 dirty="0">
                <a:solidFill>
                  <a:srgbClr val="000000"/>
                </a:solidFill>
              </a:rPr>
              <a:t>Uszkodzoną cewką zapłonową lub przewodami wysokiego napięcia.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rgbClr val="000000"/>
                </a:solidFill>
              </a:rPr>
              <a:t>Silniki Diesla: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</a:pPr>
            <a:r>
              <a:rPr lang="en" sz="1200" dirty="0">
                <a:solidFill>
                  <a:srgbClr val="000000"/>
                </a:solidFill>
              </a:rPr>
              <a:t>Niesprawnym wtryskiwaczem – wymaga regeneracji lub wymiany.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 dirty="0">
                <a:solidFill>
                  <a:srgbClr val="000000"/>
                </a:solidFill>
              </a:rPr>
              <a:t>Niskim ciśnieniem w cylindrze spowodowanym: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 dirty="0">
                <a:solidFill>
                  <a:srgbClr val="000000"/>
                </a:solidFill>
              </a:rPr>
              <a:t>Zużytymi lub uszkodzonymi pierścieniami tłokowymi.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 dirty="0">
                <a:solidFill>
                  <a:srgbClr val="000000"/>
                </a:solidFill>
              </a:rPr>
              <a:t>Zapieczonym zaworem.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 dirty="0">
                <a:solidFill>
                  <a:srgbClr val="000000"/>
                </a:solidFill>
              </a:rPr>
              <a:t>Poluzowanymi lub uszkodzonymi mocowaniami silnika – dokręcenie lub wymiana elementów mocujących.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pic>
        <p:nvPicPr>
          <p:cNvPr id="255" name="Google Shape;255;p4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Najczęstsze usterki</a:t>
            </a:r>
            <a:endParaRPr/>
          </a:p>
        </p:txBody>
      </p:sp>
      <p:sp>
        <p:nvSpPr>
          <p:cNvPr id="261" name="Google Shape;26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 startAt="6"/>
            </a:pPr>
            <a:r>
              <a:rPr lang="en" sz="1500">
                <a:solidFill>
                  <a:schemeClr val="dk1"/>
                </a:solidFill>
              </a:rPr>
              <a:t>Dymienie silnika – diagnoza po kolorze dymu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Biały dym: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dirty="0">
                <a:solidFill>
                  <a:schemeClr val="dk1"/>
                </a:solidFill>
              </a:rPr>
              <a:t>Woda w paliwie (np. skroplenie w zbiorniku lub nieszczelność układu chłodzenia).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Szary dym: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dirty="0">
                <a:solidFill>
                  <a:schemeClr val="dk1"/>
                </a:solidFill>
              </a:rPr>
              <a:t>Spalanie oleju silnikowego – najczęściej spowodowane: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 dirty="0">
                <a:solidFill>
                  <a:schemeClr val="dk1"/>
                </a:solidFill>
              </a:rPr>
              <a:t>Nieszczelnością pierścieni tłokowych.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 dirty="0">
                <a:solidFill>
                  <a:schemeClr val="dk1"/>
                </a:solidFill>
              </a:rPr>
              <a:t>Zużytymi uszczelniaczami zaworów.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Czarny dym (silniki Diesla):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dirty="0">
                <a:solidFill>
                  <a:schemeClr val="dk1"/>
                </a:solidFill>
              </a:rPr>
              <a:t>Nadmiar paliwa w komorze spalania – typowe przyczyny: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 dirty="0">
                <a:solidFill>
                  <a:schemeClr val="dk1"/>
                </a:solidFill>
              </a:rPr>
              <a:t>Nieszczelne lub nieskalibrowane wtryskiwacze ("leją").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 dirty="0">
                <a:solidFill>
                  <a:schemeClr val="dk1"/>
                </a:solidFill>
              </a:rPr>
              <a:t>Zatkany filtr powietrza.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 dirty="0">
                <a:solidFill>
                  <a:schemeClr val="dk1"/>
                </a:solidFill>
              </a:rPr>
              <a:t>Uszkodzona turbosprężarka.</a:t>
            </a:r>
            <a:endParaRPr dirty="0"/>
          </a:p>
        </p:txBody>
      </p:sp>
      <p:pic>
        <p:nvPicPr>
          <p:cNvPr id="262" name="Google Shape;262;p4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Silnik benzynowy 2-suwowy</a:t>
            </a:r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Spalanie mieszanki paliwowo – powietrznej następuje, w co drugim suwie tłoka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Smarowanie mieszankowe – za pomocą przepłukiwania silnika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Zapłon iskrowy</a:t>
            </a: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150" y="2212800"/>
            <a:ext cx="2498450" cy="28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09" y="2571752"/>
            <a:ext cx="3853215" cy="24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 title="logo pod zaglami KOŁO Szkolenia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Silnik benzynowy 4-suwowy</a:t>
            </a:r>
            <a:endParaRPr sz="2500"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Spalanie mieszanki paliwowo – powietrznej następuje, w co czwartym suwie tłoka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Zapłon iskrowy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r="32005"/>
          <a:stretch/>
        </p:blipFill>
        <p:spPr>
          <a:xfrm>
            <a:off x="3938643" y="2642050"/>
            <a:ext cx="3481382" cy="22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25" y="2642050"/>
            <a:ext cx="3790625" cy="22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 title="logo pod zaglami KOŁO Szkolenia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Silnik 2-suwowy vs 4-suwowy</a:t>
            </a:r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59531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00325"/>
            <a:ext cx="7111226" cy="1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 title="logo pod zaglami KOŁO Szkolenia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Budowa silnika zaburtowego</a:t>
            </a:r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23" y="1324725"/>
            <a:ext cx="3476377" cy="369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000" y="1324725"/>
            <a:ext cx="3918150" cy="36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 title="logo pod zaglami KOŁO Szkolenia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Procedura odpalenia silnika zaburtowego na zimno</a:t>
            </a:r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2475"/>
            <a:ext cx="6564425" cy="3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Procedura odpalenia silnika zaburtowego na zimno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38" y="1017713"/>
            <a:ext cx="2866644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50" y="1017725"/>
            <a:ext cx="2154326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350" y="1017713"/>
            <a:ext cx="2032711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450" y="3009850"/>
            <a:ext cx="2380183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4250" y="3009850"/>
            <a:ext cx="2432304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0175" y="3009850"/>
            <a:ext cx="2293315" cy="1737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32"/>
          <p:cNvCxnSpPr>
            <a:stCxn id="159" idx="3"/>
            <a:endCxn id="160" idx="1"/>
          </p:cNvCxnSpPr>
          <p:nvPr/>
        </p:nvCxnSpPr>
        <p:spPr>
          <a:xfrm>
            <a:off x="2997081" y="1886392"/>
            <a:ext cx="142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32"/>
          <p:cNvCxnSpPr>
            <a:stCxn id="160" idx="3"/>
            <a:endCxn id="161" idx="1"/>
          </p:cNvCxnSpPr>
          <p:nvPr/>
        </p:nvCxnSpPr>
        <p:spPr>
          <a:xfrm>
            <a:off x="5293876" y="1886405"/>
            <a:ext cx="142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32"/>
          <p:cNvCxnSpPr>
            <a:stCxn id="161" idx="3"/>
          </p:cNvCxnSpPr>
          <p:nvPr/>
        </p:nvCxnSpPr>
        <p:spPr>
          <a:xfrm>
            <a:off x="7469061" y="1886392"/>
            <a:ext cx="1657800" cy="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" name="Google Shape;168;p32"/>
          <p:cNvCxnSpPr>
            <a:stCxn id="162" idx="3"/>
            <a:endCxn id="163" idx="1"/>
          </p:cNvCxnSpPr>
          <p:nvPr/>
        </p:nvCxnSpPr>
        <p:spPr>
          <a:xfrm>
            <a:off x="2510633" y="3878530"/>
            <a:ext cx="193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32"/>
          <p:cNvCxnSpPr>
            <a:stCxn id="163" idx="3"/>
            <a:endCxn id="164" idx="1"/>
          </p:cNvCxnSpPr>
          <p:nvPr/>
        </p:nvCxnSpPr>
        <p:spPr>
          <a:xfrm>
            <a:off x="5136554" y="3878530"/>
            <a:ext cx="193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0" name="Google Shape;170;p32" title="logo pod zaglami KOŁO Szkolenia1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Gaszenie silnika</a:t>
            </a:r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Jeżeli chcemy zgasić silnik, należy: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Nacisnąć przycisk stopu lub wyrwać „zrywkę”, gdy wyłączamy silnik na krótki okres czasu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Zakręcić dopływ paliwa i poczekać, aż silnik sam zgaśnie - gdy wyłączamy silnik na dłużej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 zatrzymaniu silnika należy: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Wyciągnąć silnik z wody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Zakręcić zawór paliwa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Zakręcić korek odpowietrzający na zbiorniku paliwa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77" name="Google Shape;177;p3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Pokaz na ekranie (16:9)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Roboto</vt:lpstr>
      <vt:lpstr>Simple Light</vt:lpstr>
      <vt:lpstr>Simple Light</vt:lpstr>
      <vt:lpstr>Silniki i napędy łodzi</vt:lpstr>
      <vt:lpstr>Podział silników</vt:lpstr>
      <vt:lpstr>Silnik benzynowy 2-suwowy</vt:lpstr>
      <vt:lpstr>Silnik benzynowy 4-suwowy</vt:lpstr>
      <vt:lpstr>Silnik 2-suwowy vs 4-suwowy</vt:lpstr>
      <vt:lpstr>Budowa silnika zaburtowego</vt:lpstr>
      <vt:lpstr>Procedura odpalenia silnika zaburtowego na zimno</vt:lpstr>
      <vt:lpstr>Procedura odpalenia silnika zaburtowego na zimno </vt:lpstr>
      <vt:lpstr>Gaszenie silnika</vt:lpstr>
      <vt:lpstr>Włączanie silnika stacjonarnego</vt:lpstr>
      <vt:lpstr>Wyłączenie silnika stacjonarnego</vt:lpstr>
      <vt:lpstr>Systemy smarowania</vt:lpstr>
      <vt:lpstr>Parametry śruby</vt:lpstr>
      <vt:lpstr>Analiza i porównanie różnych napędów</vt:lpstr>
      <vt:lpstr>Analiza i porównanie różnych napędów</vt:lpstr>
      <vt:lpstr>Analiza i porównanie różnych napędów</vt:lpstr>
      <vt:lpstr>Jak dbać o silnik</vt:lpstr>
      <vt:lpstr>Najczęstsze usterki</vt:lpstr>
      <vt:lpstr>Najczęstsze usterki </vt:lpstr>
      <vt:lpstr>Najczęstsze usterki </vt:lpstr>
      <vt:lpstr>Najczęstsze usterki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</dc:creator>
  <cp:lastModifiedBy>Dobrosława Rychlik</cp:lastModifiedBy>
  <cp:revision>1</cp:revision>
  <dcterms:modified xsi:type="dcterms:W3CDTF">2025-07-17T04:36:43Z</dcterms:modified>
</cp:coreProperties>
</file>